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embeddedFontLst>
    <p:embeddedFont>
      <p:font typeface="Play"/>
      <p:regular r:id="rId43"/>
      <p:bold r:id="rId44"/>
    </p:embeddedFont>
    <p:embeddedFont>
      <p:font typeface="Roboto"/>
      <p:regular r:id="rId45"/>
      <p:bold r:id="rId46"/>
      <p:italic r:id="rId47"/>
      <p:boldItalic r:id="rId48"/>
    </p:embeddedFont>
    <p:embeddedFont>
      <p:font typeface="DM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j1/OKONYasn85qO8VsY+2qFnue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Play-bold.fntdata"/><Relationship Id="rId43" Type="http://schemas.openxmlformats.org/officeDocument/2006/relationships/font" Target="fonts/Play-regular.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DM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italic.fntdata"/><Relationship Id="rId50" Type="http://schemas.openxmlformats.org/officeDocument/2006/relationships/font" Target="fonts/DMSans-bold.fntdata"/><Relationship Id="rId53" Type="http://customschemas.google.com/relationships/presentationmetadata" Target="metadata"/><Relationship Id="rId52" Type="http://schemas.openxmlformats.org/officeDocument/2006/relationships/font" Target="fonts/DM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9c08c180e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d9c08c180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9e5053542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d9e505354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ff5b66d778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ff5b66d778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f5b66d778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ff5b66d778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f5b66d778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ff5b66d77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More women are at risk as at the time of HAART initiation compared to at the time of being diagnosed with AIDs.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Number at risk against time in days Group (0,1) Survival in 2.5 days is 37.5%; 5 to 10 days is ~13%; Group (0,2): Survival in 2.5 days is 48%; 5 to 10 days is ~25%</a:t>
            </a:r>
            <a:endParaRPr>
              <a:solidFill>
                <a:schemeClr val="dk1"/>
              </a:solidFill>
            </a:endParaRPr>
          </a:p>
          <a:p>
            <a:pPr indent="0" lvl="0" marL="0" rtl="0" algn="l">
              <a:lnSpc>
                <a:spcPct val="115000"/>
              </a:lnSpc>
              <a:spcBef>
                <a:spcPts val="0"/>
              </a:spcBef>
              <a:spcAft>
                <a:spcPts val="0"/>
              </a:spcAft>
              <a:buSzPts val="1100"/>
              <a:buNone/>
            </a:pPr>
            <a:r>
              <a:t/>
            </a:r>
            <a:endParaRPr/>
          </a:p>
        </p:txBody>
      </p:sp>
      <p:sp>
        <p:nvSpPr>
          <p:cNvPr id="277" name="Google Shape;27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f5b66d778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ff5b66d77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f5b66d778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ff5b66d77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survival rate for </a:t>
            </a:r>
            <a:r>
              <a:rPr lang="en-US"/>
              <a:t>initiation of Highly Active Antiretroviral Therapy (HAART) among the women with HIV</a:t>
            </a:r>
            <a:r>
              <a:rPr lang="en-US"/>
              <a:t> decreases with increase in 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ff5b66d778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1ff5b66d77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Blacks: African-Americans have a higher probability of survival when the Highly Active Antiretroviral Therapy (HAART) is initiated compared to non-African_American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There is no association between the history of injection drug use at enrollment and the effect of the Highly Active Antiretroviral Therapy (HAART) initiation</a:t>
            </a:r>
            <a:endParaRPr/>
          </a:p>
        </p:txBody>
      </p:sp>
      <p:sp>
        <p:nvSpPr>
          <p:cNvPr id="315" name="Google Shape;31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ff5b66d778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ff5b66d778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f5b66d778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ff5b66d77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survival rate for </a:t>
            </a:r>
            <a:r>
              <a:rPr lang="en-US">
                <a:solidFill>
                  <a:schemeClr val="dk1"/>
                </a:solidFill>
              </a:rPr>
              <a:t>the effect of the </a:t>
            </a:r>
            <a:r>
              <a:rPr lang="en-US">
                <a:solidFill>
                  <a:schemeClr val="dk1"/>
                </a:solidFill>
              </a:rPr>
              <a:t>initiation of Highly Active Antiretroviral Therapy (HAART) among the women with HIV on the diagnosis of AIDs or death decreases with increase in age. Women over 60 years are more vulnerable and least to survive.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f5b66d778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ff5b66d778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Blacks: African-Americans have a higher probability of survival when the Highly Active Antiretroviral Therapy (HAART) is initiated compared to non-African_American. But its effect on the diagnosis or death rate from AIDs is not statistically significant, and there is no difference between blacks who are African_Amereican and the non_African_Amereican.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f5b66d778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ff5b66d778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interesting to note that whiles there was </a:t>
            </a:r>
            <a:r>
              <a:rPr lang="en-US">
                <a:solidFill>
                  <a:schemeClr val="dk1"/>
                </a:solidFill>
              </a:rPr>
              <a:t>no association between the history of injection drug use at enrollment and the effect of the Highly Active Antiretroviral Therapy (HAART) initiation; there is an association of the HAART effect on the diagnosis or death with IDU history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ff5b66d778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ff5b66d778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ff5b66d778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ff5b66d778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ff5b66d778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ff5b66d778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d9e5053542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d9e505354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Sen: correctly classify patient with desease with positive result</a:t>
            </a:r>
            <a:endParaRPr/>
          </a:p>
          <a:p>
            <a:pPr indent="0" lvl="0" marL="0" rtl="0" algn="l">
              <a:lnSpc>
                <a:spcPct val="100000"/>
              </a:lnSpc>
              <a:spcBef>
                <a:spcPts val="0"/>
              </a:spcBef>
              <a:spcAft>
                <a:spcPts val="0"/>
              </a:spcAft>
              <a:buSzPts val="1100"/>
              <a:buNone/>
            </a:pPr>
            <a:r>
              <a:rPr lang="en-US"/>
              <a:t>Spec: correctly classify without disease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b="1" lang="en-US"/>
              <a:t>Sensitivity and Specificity:</a:t>
            </a:r>
            <a:endParaRPr b="1"/>
          </a:p>
          <a:p>
            <a:pPr indent="-298450" lvl="0" marL="457200" rtl="0" algn="l">
              <a:spcBef>
                <a:spcPts val="0"/>
              </a:spcBef>
              <a:spcAft>
                <a:spcPts val="0"/>
              </a:spcAft>
              <a:buSzPts val="1100"/>
              <a:buChar char="-"/>
            </a:pPr>
            <a:r>
              <a:rPr lang="en-US"/>
              <a:t>For Class 1 (HAART initiation), the model shows high sensitivity (74.29%), indicating that it effectively identifies true positive cases. However, its specificity (46.04%) is relatively lower, suggesting that it has difficulty correctly identifying true negative cases for this class.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US"/>
              <a:t>For Class 0 (Censoring), the model demonstrates high specificity (91.57%) but lower sensitivity (60.20%).</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US"/>
              <a:t>For Class 2 (AIDS/Death before HAART), both sensitivity (29.74%) and specificity (83.74%) are moderate.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ff5b66d77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ff5b66d77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ff5b66d778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1ff5b66d778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solidFill>
                  <a:schemeClr val="dk1"/>
                </a:solidFill>
              </a:rPr>
              <a:t>slide 17 - </a:t>
            </a:r>
            <a:r>
              <a:rPr lang="en-US"/>
              <a:t>More women are at risk as at the time of HAART </a:t>
            </a:r>
            <a:r>
              <a:rPr lang="en-US"/>
              <a:t>initiation</a:t>
            </a:r>
            <a:r>
              <a:rPr lang="en-US"/>
              <a:t> compared to at the time of being diagnosed with AIDs.</a:t>
            </a:r>
            <a:endParaRPr/>
          </a:p>
          <a:p>
            <a:pPr indent="-298450" lvl="0" marL="457200" rtl="0" algn="l">
              <a:spcBef>
                <a:spcPts val="0"/>
              </a:spcBef>
              <a:spcAft>
                <a:spcPts val="0"/>
              </a:spcAft>
              <a:buSzPts val="1100"/>
              <a:buChar char="●"/>
            </a:pPr>
            <a:r>
              <a:rPr lang="en-US">
                <a:solidFill>
                  <a:schemeClr val="dk1"/>
                </a:solidFill>
              </a:rPr>
              <a:t>slide 19 - the survival rate for initiation of Highly Active Antiretroviral Therapy (HAART) among the women with HIV decreases with increase in age.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slide 20 -Blacks: African-Americans have a higher probability of survival when the Highly Active Antiretroviral Therapy (HAART) is initiated compared to non-African_American</a:t>
            </a:r>
            <a:endParaRPr>
              <a:solidFill>
                <a:schemeClr val="dk1"/>
              </a:solidFill>
            </a:endParaRPr>
          </a:p>
          <a:p>
            <a:pPr indent="-298450" lvl="0" marL="457200" rtl="0" algn="l">
              <a:spcBef>
                <a:spcPts val="0"/>
              </a:spcBef>
              <a:spcAft>
                <a:spcPts val="0"/>
              </a:spcAft>
              <a:buSzPts val="1100"/>
              <a:buChar char="●"/>
            </a:pPr>
            <a:r>
              <a:rPr lang="en-US">
                <a:solidFill>
                  <a:schemeClr val="dk1"/>
                </a:solidFill>
              </a:rPr>
              <a:t>slide 21 -There is no association between the history of injection drug use at enrollment and the effect of the Highly Active Antiretroviral Therapy (HAART) initiation</a:t>
            </a:r>
            <a:endParaRPr>
              <a:solidFill>
                <a:schemeClr val="dk1"/>
              </a:solidFill>
            </a:endParaRPr>
          </a:p>
          <a:p>
            <a:pPr indent="-298450" lvl="0" marL="457200" rtl="0" algn="l">
              <a:spcBef>
                <a:spcPts val="0"/>
              </a:spcBef>
              <a:spcAft>
                <a:spcPts val="0"/>
              </a:spcAft>
              <a:buSzPts val="1100"/>
              <a:buChar char="●"/>
            </a:pPr>
            <a:r>
              <a:rPr lang="en-US">
                <a:solidFill>
                  <a:schemeClr val="dk1"/>
                </a:solidFill>
              </a:rPr>
              <a:t>slide 23 - the survival rate for the effect of the initiation of Highly Active Antiretroviral Therapy (HAART) among the women with HIV on the diagnosis of AIDs or death decreases with increase in age. Women over 60 years are more vulnerable and least to survive.</a:t>
            </a:r>
            <a:endParaRPr>
              <a:solidFill>
                <a:schemeClr val="dk1"/>
              </a:solidFill>
            </a:endParaRPr>
          </a:p>
          <a:p>
            <a:pPr indent="-298450" lvl="0" marL="457200" rtl="0" algn="l">
              <a:spcBef>
                <a:spcPts val="0"/>
              </a:spcBef>
              <a:spcAft>
                <a:spcPts val="0"/>
              </a:spcAft>
              <a:buSzPts val="1100"/>
              <a:buChar char="●"/>
            </a:pPr>
            <a:r>
              <a:rPr lang="en-US">
                <a:solidFill>
                  <a:schemeClr val="dk1"/>
                </a:solidFill>
              </a:rPr>
              <a:t>slide 24 - Blacks: African-Americans have a higher probability of survival when the Highly Active Antiretroviral Therapy (HAART) is initiated compared to non-African_American. But its effect on the diagnosis or death rate from AIDs is not statistically significant, and there is no difference between blacks who are African_Amereican and the non_African_Amereican.</a:t>
            </a:r>
            <a:endParaRPr>
              <a:solidFill>
                <a:schemeClr val="dk1"/>
              </a:solidFill>
            </a:endParaRPr>
          </a:p>
          <a:p>
            <a:pPr indent="-298450" lvl="0" marL="457200" rtl="0" algn="l">
              <a:spcBef>
                <a:spcPts val="0"/>
              </a:spcBef>
              <a:spcAft>
                <a:spcPts val="0"/>
              </a:spcAft>
              <a:buSzPts val="1100"/>
              <a:buChar char="●"/>
            </a:pPr>
            <a:r>
              <a:rPr lang="en-US">
                <a:solidFill>
                  <a:schemeClr val="dk1"/>
                </a:solidFill>
              </a:rPr>
              <a:t>slide 25 - interesting to note that whiles there was no association between the history of injection drug use at enrollment and the effect of the Highly Active Antiretroviral Therapy (HAART) initiation; there is an association of the HAART effect on the diagnosis or death with IDU history</a:t>
            </a:r>
            <a:endParaRPr>
              <a:solidFill>
                <a:schemeClr val="dk1"/>
              </a:solidFill>
            </a:endParaRPr>
          </a:p>
          <a:p>
            <a:pPr indent="0" lvl="0" marL="457200" rtl="0" algn="l">
              <a:spcBef>
                <a:spcPts val="0"/>
              </a:spcBef>
              <a:spcAft>
                <a:spcPts val="0"/>
              </a:spcAft>
              <a:buNone/>
            </a:pPr>
            <a:r>
              <a:t/>
            </a:r>
            <a:endParaRPr/>
          </a:p>
        </p:txBody>
      </p:sp>
      <p:sp>
        <p:nvSpPr>
          <p:cNvPr id="427" name="Google Shape;42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 name="Google Shape;44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9" name="Google Shape;45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 name="Google Shape;47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2ab3595f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d2ab3595fe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d9c08c180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d9c08c18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 name="Shape 68"/>
        <p:cNvGrpSpPr/>
        <p:nvPr/>
      </p:nvGrpSpPr>
      <p:grpSpPr>
        <a:xfrm>
          <a:off x="0" y="0"/>
          <a:ext cx="0" cy="0"/>
          <a:chOff x="0" y="0"/>
          <a:chExt cx="0" cy="0"/>
        </a:xfrm>
      </p:grpSpPr>
      <p:sp>
        <p:nvSpPr>
          <p:cNvPr id="69" name="Google Shape;69;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0" name="Google Shape;2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 name="Google Shape;33;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 name="Google Shape;35;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8" name="Shape 48"/>
        <p:cNvGrpSpPr/>
        <p:nvPr/>
      </p:nvGrpSpPr>
      <p:grpSpPr>
        <a:xfrm>
          <a:off x="0" y="0"/>
          <a:ext cx="0" cy="0"/>
          <a:chOff x="0" y="0"/>
          <a:chExt cx="0" cy="0"/>
        </a:xfrm>
      </p:grpSpPr>
      <p:sp>
        <p:nvSpPr>
          <p:cNvPr id="49" name="Google Shape;4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 name="Google Shape;51;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2" name="Google Shape;5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 name="Shape 55"/>
        <p:cNvGrpSpPr/>
        <p:nvPr/>
      </p:nvGrpSpPr>
      <p:grpSpPr>
        <a:xfrm>
          <a:off x="0" y="0"/>
          <a:ext cx="0" cy="0"/>
          <a:chOff x="0" y="0"/>
          <a:chExt cx="0" cy="0"/>
        </a:xfrm>
      </p:grpSpPr>
      <p:sp>
        <p:nvSpPr>
          <p:cNvPr id="56" name="Google Shape;56;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2"/>
          <p:cNvSpPr/>
          <p:nvPr>
            <p:ph idx="2" type="pic"/>
          </p:nvPr>
        </p:nvSpPr>
        <p:spPr>
          <a:xfrm>
            <a:off x="5183188" y="987425"/>
            <a:ext cx="6172200" cy="4873625"/>
          </a:xfrm>
          <a:prstGeom prst="rect">
            <a:avLst/>
          </a:prstGeom>
          <a:noFill/>
          <a:ln>
            <a:noFill/>
          </a:ln>
        </p:spPr>
      </p:sp>
      <p:sp>
        <p:nvSpPr>
          <p:cNvPr id="58" name="Google Shape;58;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2" name="Shape 62"/>
        <p:cNvGrpSpPr/>
        <p:nvPr/>
      </p:nvGrpSpPr>
      <p:grpSpPr>
        <a:xfrm>
          <a:off x="0" y="0"/>
          <a:ext cx="0" cy="0"/>
          <a:chOff x="0" y="0"/>
          <a:chExt cx="0" cy="0"/>
        </a:xfrm>
      </p:grpSpPr>
      <p:sp>
        <p:nvSpPr>
          <p:cNvPr id="63" name="Google Shape;6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6" name="Google Shape;76;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 name="Google Shape;7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8" name="Google Shape;7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9" name="Google Shape;7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26.png"/><Relationship Id="rId5"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randomforestsrc.org/articles/installation.html" TargetMode="External"/><Relationship Id="rId4" Type="http://schemas.openxmlformats.org/officeDocument/2006/relationships/hyperlink" Target="https://www.unaids.org/en/resources/fact-sheet" TargetMode="External"/><Relationship Id="rId5" Type="http://schemas.openxmlformats.org/officeDocument/2006/relationships/hyperlink" Target="https://www.who.int/publications/i/item/978924151112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3"/>
          <p:cNvSpPr/>
          <p:nvPr/>
        </p:nvSpPr>
        <p:spPr>
          <a:xfrm>
            <a:off x="0" y="-1"/>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 name="Google Shape;91;p3"/>
          <p:cNvSpPr/>
          <p:nvPr/>
        </p:nvSpPr>
        <p:spPr>
          <a:xfrm>
            <a:off x="0" y="0"/>
            <a:ext cx="12188952" cy="6858000"/>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2" name="Google Shape;92;p3"/>
          <p:cNvPicPr preferRelativeResize="0"/>
          <p:nvPr/>
        </p:nvPicPr>
        <p:blipFill rotWithShape="1">
          <a:blip r:embed="rId3">
            <a:alphaModFix/>
          </a:blip>
          <a:srcRect b="0" l="0" r="0" t="0"/>
          <a:stretch/>
        </p:blipFill>
        <p:spPr>
          <a:xfrm>
            <a:off x="0" y="0"/>
            <a:ext cx="12188952" cy="6862380"/>
          </a:xfrm>
          <a:prstGeom prst="rect">
            <a:avLst/>
          </a:prstGeom>
          <a:noFill/>
          <a:ln>
            <a:noFill/>
          </a:ln>
        </p:spPr>
      </p:pic>
      <p:sp>
        <p:nvSpPr>
          <p:cNvPr id="93" name="Google Shape;93;p3"/>
          <p:cNvSpPr/>
          <p:nvPr/>
        </p:nvSpPr>
        <p:spPr>
          <a:xfrm>
            <a:off x="0" y="0"/>
            <a:ext cx="12188952" cy="6858000"/>
          </a:xfrm>
          <a:prstGeom prst="rect">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4" name="Google Shape;94;p3"/>
          <p:cNvSpPr/>
          <p:nvPr/>
        </p:nvSpPr>
        <p:spPr>
          <a:xfrm>
            <a:off x="995844" y="1110000"/>
            <a:ext cx="10195740" cy="46292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6C5AB"/>
              </a:solidFill>
              <a:latin typeface="Arial"/>
              <a:ea typeface="Arial"/>
              <a:cs typeface="Arial"/>
              <a:sym typeface="Arial"/>
            </a:endParaRPr>
          </a:p>
        </p:txBody>
      </p:sp>
      <p:sp>
        <p:nvSpPr>
          <p:cNvPr id="95" name="Google Shape;95;p3"/>
          <p:cNvSpPr txBox="1"/>
          <p:nvPr>
            <p:ph type="title"/>
          </p:nvPr>
        </p:nvSpPr>
        <p:spPr>
          <a:xfrm>
            <a:off x="2010333" y="1941911"/>
            <a:ext cx="8188026" cy="204465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SzPct val="50000"/>
              <a:buNone/>
            </a:pPr>
            <a:r>
              <a:rPr b="1" i="0" lang="en-US" sz="4000">
                <a:highlight>
                  <a:srgbClr val="FFFFFF"/>
                </a:highlight>
                <a:latin typeface="Arial"/>
                <a:ea typeface="Arial"/>
                <a:cs typeface="Arial"/>
                <a:sym typeface="Arial"/>
              </a:rPr>
              <a:t>Survival Analysis in the Women's Interagency HIV Study (WIHS)</a:t>
            </a:r>
            <a:br>
              <a:rPr b="1" i="0" lang="en-US" sz="4000">
                <a:highlight>
                  <a:srgbClr val="FFFFFF"/>
                </a:highlight>
                <a:latin typeface="Arial"/>
                <a:ea typeface="Arial"/>
                <a:cs typeface="Arial"/>
                <a:sym typeface="Arial"/>
              </a:rPr>
            </a:br>
            <a:br>
              <a:rPr b="0" i="0" lang="en-US" sz="2700">
                <a:highlight>
                  <a:srgbClr val="FFFFFF"/>
                </a:highlight>
                <a:latin typeface="Arial"/>
                <a:ea typeface="Arial"/>
                <a:cs typeface="Arial"/>
                <a:sym typeface="Arial"/>
              </a:rPr>
            </a:br>
            <a:r>
              <a:rPr b="0" i="1" lang="en-US" sz="2600">
                <a:highlight>
                  <a:srgbClr val="FFFFFF"/>
                </a:highlight>
                <a:latin typeface="Arial"/>
                <a:ea typeface="Arial"/>
                <a:cs typeface="Arial"/>
                <a:sym typeface="Arial"/>
              </a:rPr>
              <a:t>Insights on HAART Initiation and AIDS Outcomes</a:t>
            </a:r>
            <a:br>
              <a:rPr b="0" i="0" lang="en-US" sz="2600">
                <a:highlight>
                  <a:srgbClr val="FFFFFF"/>
                </a:highlight>
                <a:latin typeface="Arial"/>
                <a:ea typeface="Arial"/>
                <a:cs typeface="Arial"/>
                <a:sym typeface="Arial"/>
              </a:rPr>
            </a:br>
            <a:endParaRPr sz="2600">
              <a:latin typeface="Arial"/>
              <a:ea typeface="Arial"/>
              <a:cs typeface="Arial"/>
              <a:sym typeface="Arial"/>
            </a:endParaRPr>
          </a:p>
        </p:txBody>
      </p:sp>
      <p:sp>
        <p:nvSpPr>
          <p:cNvPr id="96" name="Google Shape;96;p3"/>
          <p:cNvSpPr txBox="1"/>
          <p:nvPr>
            <p:ph idx="1" type="body"/>
          </p:nvPr>
        </p:nvSpPr>
        <p:spPr>
          <a:xfrm>
            <a:off x="1988824" y="3772431"/>
            <a:ext cx="8192843" cy="2057046"/>
          </a:xfrm>
          <a:prstGeom prst="rect">
            <a:avLst/>
          </a:prstGeom>
          <a:noFill/>
          <a:ln>
            <a:noFill/>
          </a:ln>
        </p:spPr>
        <p:txBody>
          <a:bodyPr anchorCtr="0" anchor="t" bIns="45700" lIns="91425" spcFirstLastPara="1" rIns="91425" wrap="square" tIns="45700">
            <a:normAutofit/>
          </a:bodyPr>
          <a:lstStyle/>
          <a:p>
            <a:pPr indent="0" lvl="0" marL="114300" rtl="0" algn="ctr">
              <a:lnSpc>
                <a:spcPct val="90000"/>
              </a:lnSpc>
              <a:spcBef>
                <a:spcPts val="1000"/>
              </a:spcBef>
              <a:spcAft>
                <a:spcPts val="0"/>
              </a:spcAft>
              <a:buSzPts val="1800"/>
              <a:buNone/>
            </a:pPr>
            <a:r>
              <a:rPr b="0" i="0" lang="en-US" sz="1800" u="none" cap="none" strike="noStrike">
                <a:latin typeface="Arial"/>
                <a:ea typeface="Arial"/>
                <a:cs typeface="Arial"/>
                <a:sym typeface="Arial"/>
              </a:rPr>
              <a:t>Kien Le, Sandani Kumanayake, and Akpene Tetteh</a:t>
            </a:r>
            <a:endParaRPr sz="1800">
              <a:latin typeface="Arial"/>
              <a:ea typeface="Arial"/>
              <a:cs typeface="Arial"/>
              <a:sym typeface="Arial"/>
            </a:endParaRPr>
          </a:p>
          <a:p>
            <a:pPr indent="0" lvl="0" marL="114300" rtl="0" algn="ctr">
              <a:lnSpc>
                <a:spcPct val="90000"/>
              </a:lnSpc>
              <a:spcBef>
                <a:spcPts val="1000"/>
              </a:spcBef>
              <a:spcAft>
                <a:spcPts val="0"/>
              </a:spcAft>
              <a:buSzPts val="1800"/>
              <a:buNone/>
            </a:pPr>
            <a:r>
              <a:t/>
            </a:r>
            <a:endParaRPr sz="1800"/>
          </a:p>
        </p:txBody>
      </p:sp>
      <p:sp>
        <p:nvSpPr>
          <p:cNvPr id="97" name="Google Shape;97;p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g2d9c08c180e_0_8"/>
          <p:cNvPicPr preferRelativeResize="0"/>
          <p:nvPr/>
        </p:nvPicPr>
        <p:blipFill rotWithShape="1">
          <a:blip r:embed="rId3">
            <a:alphaModFix/>
          </a:blip>
          <a:srcRect b="0" l="0" r="0" t="0"/>
          <a:stretch/>
        </p:blipFill>
        <p:spPr>
          <a:xfrm>
            <a:off x="786809" y="805050"/>
            <a:ext cx="4855691" cy="3355275"/>
          </a:xfrm>
          <a:prstGeom prst="rect">
            <a:avLst/>
          </a:prstGeom>
          <a:noFill/>
          <a:ln cap="flat" cmpd="sng" w="9525">
            <a:solidFill>
              <a:schemeClr val="dk1"/>
            </a:solidFill>
            <a:prstDash val="solid"/>
            <a:round/>
            <a:headEnd len="sm" w="sm" type="none"/>
            <a:tailEnd len="sm" w="sm" type="none"/>
          </a:ln>
        </p:spPr>
      </p:pic>
      <p:pic>
        <p:nvPicPr>
          <p:cNvPr id="207" name="Google Shape;207;g2d9c08c180e_0_8"/>
          <p:cNvPicPr preferRelativeResize="0"/>
          <p:nvPr/>
        </p:nvPicPr>
        <p:blipFill rotWithShape="1">
          <a:blip r:embed="rId4">
            <a:alphaModFix/>
          </a:blip>
          <a:srcRect b="0" l="0" r="0" t="8381"/>
          <a:stretch/>
        </p:blipFill>
        <p:spPr>
          <a:xfrm>
            <a:off x="6549666" y="2973125"/>
            <a:ext cx="5050450" cy="3274200"/>
          </a:xfrm>
          <a:prstGeom prst="rect">
            <a:avLst/>
          </a:prstGeom>
          <a:noFill/>
          <a:ln cap="flat" cmpd="sng" w="9525">
            <a:solidFill>
              <a:schemeClr val="dk1"/>
            </a:solidFill>
            <a:prstDash val="solid"/>
            <a:round/>
            <a:headEnd len="sm" w="sm" type="none"/>
            <a:tailEnd len="sm" w="sm" type="none"/>
          </a:ln>
        </p:spPr>
      </p:pic>
      <p:cxnSp>
        <p:nvCxnSpPr>
          <p:cNvPr id="208" name="Google Shape;208;g2d9c08c180e_0_8"/>
          <p:cNvCxnSpPr/>
          <p:nvPr/>
        </p:nvCxnSpPr>
        <p:spPr>
          <a:xfrm>
            <a:off x="6162375" y="1816500"/>
            <a:ext cx="0" cy="3274200"/>
          </a:xfrm>
          <a:prstGeom prst="straightConnector1">
            <a:avLst/>
          </a:prstGeom>
          <a:noFill/>
          <a:ln cap="flat" cmpd="sng" w="9525">
            <a:solidFill>
              <a:schemeClr val="dk2"/>
            </a:solidFill>
            <a:prstDash val="solid"/>
            <a:round/>
            <a:headEnd len="sm" w="sm" type="none"/>
            <a:tailEnd len="sm" w="sm" type="none"/>
          </a:ln>
        </p:spPr>
      </p:cxnSp>
      <p:sp>
        <p:nvSpPr>
          <p:cNvPr id="209" name="Google Shape;209;g2d9c08c180e_0_8"/>
          <p:cNvSpPr txBox="1"/>
          <p:nvPr>
            <p:ph type="title"/>
          </p:nvPr>
        </p:nvSpPr>
        <p:spPr>
          <a:xfrm>
            <a:off x="1363625" y="142650"/>
            <a:ext cx="3620700" cy="66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2000">
                <a:latin typeface="Arial"/>
                <a:ea typeface="Arial"/>
                <a:cs typeface="Arial"/>
                <a:sym typeface="Arial"/>
              </a:rPr>
              <a:t>Bar plot: count by age_groups</a:t>
            </a:r>
            <a:endParaRPr sz="2000">
              <a:latin typeface="Arial"/>
              <a:ea typeface="Arial"/>
              <a:cs typeface="Arial"/>
              <a:sym typeface="Arial"/>
            </a:endParaRPr>
          </a:p>
        </p:txBody>
      </p:sp>
      <p:sp>
        <p:nvSpPr>
          <p:cNvPr id="210" name="Google Shape;210;g2d9c08c180e_0_8"/>
          <p:cNvSpPr txBox="1"/>
          <p:nvPr>
            <p:ph type="title"/>
          </p:nvPr>
        </p:nvSpPr>
        <p:spPr>
          <a:xfrm>
            <a:off x="7806609" y="2310725"/>
            <a:ext cx="2722500" cy="66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2000">
                <a:latin typeface="Arial"/>
                <a:ea typeface="Arial"/>
                <a:cs typeface="Arial"/>
                <a:sym typeface="Arial"/>
              </a:rPr>
              <a:t>Black Race by Status</a:t>
            </a:r>
            <a:endParaRPr sz="2000">
              <a:latin typeface="Arial"/>
              <a:ea typeface="Arial"/>
              <a:cs typeface="Arial"/>
              <a:sym typeface="Arial"/>
            </a:endParaRPr>
          </a:p>
        </p:txBody>
      </p:sp>
      <p:sp>
        <p:nvSpPr>
          <p:cNvPr id="211" name="Google Shape;211;g2d9c08c180e_0_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d9e5053542_0_3"/>
          <p:cNvSpPr txBox="1"/>
          <p:nvPr/>
        </p:nvSpPr>
        <p:spPr>
          <a:xfrm>
            <a:off x="4680304" y="184988"/>
            <a:ext cx="2831400" cy="5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2224D"/>
                </a:solidFill>
                <a:latin typeface="Arial"/>
                <a:ea typeface="Arial"/>
                <a:cs typeface="Arial"/>
                <a:sym typeface="Arial"/>
              </a:rPr>
              <a:t>ANOVA &amp; CHI-Squared</a:t>
            </a:r>
            <a:endParaRPr b="1" i="0" sz="1800" u="none" cap="none" strike="noStrike">
              <a:solidFill>
                <a:srgbClr val="22224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2224D"/>
              </a:solidFill>
              <a:latin typeface="Play"/>
              <a:ea typeface="Play"/>
              <a:cs typeface="Play"/>
              <a:sym typeface="Play"/>
            </a:endParaRPr>
          </a:p>
        </p:txBody>
      </p:sp>
      <p:cxnSp>
        <p:nvCxnSpPr>
          <p:cNvPr id="217" name="Google Shape;217;g2d9e5053542_0_3"/>
          <p:cNvCxnSpPr/>
          <p:nvPr/>
        </p:nvCxnSpPr>
        <p:spPr>
          <a:xfrm>
            <a:off x="6092624" y="1183431"/>
            <a:ext cx="6900" cy="4318500"/>
          </a:xfrm>
          <a:prstGeom prst="straightConnector1">
            <a:avLst/>
          </a:prstGeom>
          <a:noFill/>
          <a:ln cap="flat" cmpd="sng" w="9525">
            <a:solidFill>
              <a:srgbClr val="869FB2"/>
            </a:solidFill>
            <a:prstDash val="solid"/>
            <a:round/>
            <a:headEnd len="sm" w="sm" type="none"/>
            <a:tailEnd len="sm" w="sm" type="none"/>
          </a:ln>
        </p:spPr>
      </p:cxnSp>
      <p:sp>
        <p:nvSpPr>
          <p:cNvPr id="218" name="Google Shape;218;g2d9e5053542_0_3"/>
          <p:cNvSpPr txBox="1"/>
          <p:nvPr/>
        </p:nvSpPr>
        <p:spPr>
          <a:xfrm>
            <a:off x="1938564" y="741795"/>
            <a:ext cx="2561400" cy="5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2224D"/>
                </a:solidFill>
                <a:latin typeface="Arial"/>
                <a:ea typeface="Arial"/>
                <a:cs typeface="Arial"/>
                <a:sym typeface="Arial"/>
              </a:rPr>
              <a:t>Continuous vs. ‘Status’</a:t>
            </a:r>
            <a:endParaRPr b="1" i="0" sz="1600" u="none" cap="none" strike="noStrike">
              <a:solidFill>
                <a:srgbClr val="22224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2224D"/>
              </a:solidFill>
              <a:latin typeface="DM Sans"/>
              <a:ea typeface="DM Sans"/>
              <a:cs typeface="DM Sans"/>
              <a:sym typeface="DM Sans"/>
            </a:endParaRPr>
          </a:p>
        </p:txBody>
      </p:sp>
      <p:sp>
        <p:nvSpPr>
          <p:cNvPr id="219" name="Google Shape;219;g2d9e5053542_0_3"/>
          <p:cNvSpPr txBox="1"/>
          <p:nvPr/>
        </p:nvSpPr>
        <p:spPr>
          <a:xfrm>
            <a:off x="7755950" y="741800"/>
            <a:ext cx="2698200" cy="5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2224D"/>
                </a:solidFill>
                <a:latin typeface="Arial"/>
                <a:ea typeface="Arial"/>
                <a:cs typeface="Arial"/>
                <a:sym typeface="Arial"/>
              </a:rPr>
              <a:t>Categorical vs. ‘Status’</a:t>
            </a:r>
            <a:endParaRPr b="1" i="0" sz="1600" u="none" cap="none" strike="noStrike">
              <a:solidFill>
                <a:srgbClr val="22224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2224D"/>
              </a:solidFill>
              <a:latin typeface="DM Sans"/>
              <a:ea typeface="DM Sans"/>
              <a:cs typeface="DM Sans"/>
              <a:sym typeface="DM Sans"/>
            </a:endParaRPr>
          </a:p>
        </p:txBody>
      </p:sp>
      <p:pic>
        <p:nvPicPr>
          <p:cNvPr id="220" name="Google Shape;220;g2d9e5053542_0_3"/>
          <p:cNvPicPr preferRelativeResize="0"/>
          <p:nvPr/>
        </p:nvPicPr>
        <p:blipFill rotWithShape="1">
          <a:blip r:embed="rId3">
            <a:alphaModFix/>
          </a:blip>
          <a:srcRect b="0" l="0" r="0" t="0"/>
          <a:stretch/>
        </p:blipFill>
        <p:spPr>
          <a:xfrm>
            <a:off x="676751" y="1298595"/>
            <a:ext cx="4981619" cy="3888135"/>
          </a:xfrm>
          <a:prstGeom prst="rect">
            <a:avLst/>
          </a:prstGeom>
          <a:noFill/>
          <a:ln cap="flat" cmpd="sng" w="9525">
            <a:solidFill>
              <a:schemeClr val="dk1"/>
            </a:solidFill>
            <a:prstDash val="solid"/>
            <a:round/>
            <a:headEnd len="sm" w="sm" type="none"/>
            <a:tailEnd len="sm" w="sm" type="none"/>
          </a:ln>
        </p:spPr>
      </p:pic>
      <p:pic>
        <p:nvPicPr>
          <p:cNvPr id="221" name="Google Shape;221;g2d9e5053542_0_3"/>
          <p:cNvPicPr preferRelativeResize="0"/>
          <p:nvPr/>
        </p:nvPicPr>
        <p:blipFill rotWithShape="1">
          <a:blip r:embed="rId4">
            <a:alphaModFix/>
          </a:blip>
          <a:srcRect b="0" l="0" r="0" t="0"/>
          <a:stretch/>
        </p:blipFill>
        <p:spPr>
          <a:xfrm>
            <a:off x="6533785" y="1298595"/>
            <a:ext cx="5094314" cy="3888134"/>
          </a:xfrm>
          <a:prstGeom prst="rect">
            <a:avLst/>
          </a:prstGeom>
          <a:noFill/>
          <a:ln cap="flat" cmpd="sng" w="9525">
            <a:solidFill>
              <a:schemeClr val="dk1"/>
            </a:solidFill>
            <a:prstDash val="solid"/>
            <a:round/>
            <a:headEnd len="sm" w="sm" type="none"/>
            <a:tailEnd len="sm" w="sm" type="none"/>
          </a:ln>
        </p:spPr>
      </p:pic>
      <p:sp>
        <p:nvSpPr>
          <p:cNvPr id="222" name="Google Shape;222;g2d9e5053542_0_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23" name="Google Shape;223;g2d9e5053542_0_3"/>
          <p:cNvSpPr txBox="1"/>
          <p:nvPr/>
        </p:nvSpPr>
        <p:spPr>
          <a:xfrm>
            <a:off x="2401775" y="5581650"/>
            <a:ext cx="7939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chemeClr val="dk1"/>
                </a:solidFill>
              </a:rPr>
              <a:t>Significant association between the variables status and idu (history of intravenous drug use) with a </a:t>
            </a:r>
            <a:r>
              <a:rPr b="1" lang="en-US" sz="1300">
                <a:solidFill>
                  <a:schemeClr val="dk1"/>
                </a:solidFill>
              </a:rPr>
              <a:t>p-value of 7.922e-12</a:t>
            </a:r>
            <a:r>
              <a:rPr lang="en-US" sz="1300">
                <a:solidFill>
                  <a:schemeClr val="dk1"/>
                </a:solidFill>
              </a:rPr>
              <a:t>. This suggests that there is evidence to </a:t>
            </a:r>
            <a:r>
              <a:rPr b="1" lang="en-US" sz="1300">
                <a:solidFill>
                  <a:schemeClr val="dk1"/>
                </a:solidFill>
              </a:rPr>
              <a:t>reject the null hypothesis</a:t>
            </a:r>
            <a:r>
              <a:rPr lang="en-US" sz="1300">
                <a:solidFill>
                  <a:schemeClr val="dk1"/>
                </a:solidFill>
              </a:rPr>
              <a:t> of independence between these two variables. Therefore, there appears to be a statistically significant relationship between history of intravenous </a:t>
            </a:r>
            <a:r>
              <a:rPr b="1" lang="en-US" sz="1300">
                <a:solidFill>
                  <a:schemeClr val="dk1"/>
                </a:solidFill>
              </a:rPr>
              <a:t>drug use and the status (censoring status)</a:t>
            </a:r>
            <a:r>
              <a:rPr lang="en-US" sz="1300">
                <a:solidFill>
                  <a:schemeClr val="dk1"/>
                </a:solidFill>
              </a:rPr>
              <a:t> of the individuals in the dataset. </a:t>
            </a:r>
            <a:endParaRPr sz="1300">
              <a:solidFill>
                <a:schemeClr val="dk1"/>
              </a:solidFill>
            </a:endParaRPr>
          </a:p>
        </p:txBody>
      </p:sp>
      <p:cxnSp>
        <p:nvCxnSpPr>
          <p:cNvPr id="224" name="Google Shape;224;g2d9e5053542_0_3"/>
          <p:cNvCxnSpPr/>
          <p:nvPr/>
        </p:nvCxnSpPr>
        <p:spPr>
          <a:xfrm flipH="1" rot="10800000">
            <a:off x="7690350" y="5304750"/>
            <a:ext cx="593400" cy="276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pic>
        <p:nvPicPr>
          <p:cNvPr descr="A calculus formula" id="229" name="Google Shape;229;g1ff5b66d778_0_68"/>
          <p:cNvPicPr preferRelativeResize="0"/>
          <p:nvPr/>
        </p:nvPicPr>
        <p:blipFill rotWithShape="1">
          <a:blip r:embed="rId3">
            <a:alphaModFix/>
          </a:blip>
          <a:srcRect b="13647" l="0" r="0" t="2084"/>
          <a:stretch/>
        </p:blipFill>
        <p:spPr>
          <a:xfrm>
            <a:off x="20" y="10"/>
            <a:ext cx="12191980" cy="6857990"/>
          </a:xfrm>
          <a:prstGeom prst="rect">
            <a:avLst/>
          </a:prstGeom>
          <a:noFill/>
          <a:ln>
            <a:noFill/>
          </a:ln>
        </p:spPr>
      </p:pic>
      <p:sp>
        <p:nvSpPr>
          <p:cNvPr id="230" name="Google Shape;230;g1ff5b66d778_0_68"/>
          <p:cNvSpPr/>
          <p:nvPr/>
        </p:nvSpPr>
        <p:spPr>
          <a:xfrm>
            <a:off x="1683934" y="1860919"/>
            <a:ext cx="4975280" cy="31086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g1ff5b66d778_0_68"/>
          <p:cNvSpPr txBox="1"/>
          <p:nvPr>
            <p:ph type="title"/>
          </p:nvPr>
        </p:nvSpPr>
        <p:spPr>
          <a:xfrm>
            <a:off x="2090528" y="2299176"/>
            <a:ext cx="4131368" cy="15711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lang="en-US" sz="3600">
                <a:solidFill>
                  <a:schemeClr val="dk1"/>
                </a:solidFill>
                <a:latin typeface="Arial"/>
                <a:ea typeface="Arial"/>
                <a:cs typeface="Arial"/>
                <a:sym typeface="Arial"/>
              </a:rPr>
              <a:t>Methods</a:t>
            </a:r>
            <a:endParaRPr/>
          </a:p>
        </p:txBody>
      </p:sp>
      <p:cxnSp>
        <p:nvCxnSpPr>
          <p:cNvPr id="232" name="Google Shape;232;g1ff5b66d778_0_68"/>
          <p:cNvCxnSpPr/>
          <p:nvPr/>
        </p:nvCxnSpPr>
        <p:spPr>
          <a:xfrm>
            <a:off x="2203170" y="4034776"/>
            <a:ext cx="736939" cy="0"/>
          </a:xfrm>
          <a:prstGeom prst="straightConnector1">
            <a:avLst/>
          </a:prstGeom>
          <a:noFill/>
          <a:ln cap="flat" cmpd="sng" w="57150">
            <a:solidFill>
              <a:schemeClr val="accent4"/>
            </a:solidFill>
            <a:prstDash val="solid"/>
            <a:round/>
            <a:headEnd len="sm" w="sm" type="none"/>
            <a:tailEnd len="sm" w="sm" type="none"/>
          </a:ln>
        </p:spPr>
      </p:cxnSp>
      <p:sp>
        <p:nvSpPr>
          <p:cNvPr id="233" name="Google Shape;233;g1ff5b66d778_0_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10"/>
          <p:cNvSpPr/>
          <p:nvPr/>
        </p:nvSpPr>
        <p:spPr>
          <a:xfrm>
            <a:off x="3048"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10"/>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highlight>
                  <a:schemeClr val="lt1"/>
                </a:highlight>
                <a:latin typeface="Arial"/>
                <a:ea typeface="Arial"/>
                <a:cs typeface="Arial"/>
                <a:sym typeface="Arial"/>
              </a:rPr>
              <a:t>Overview of Survival Analysis Techniques</a:t>
            </a:r>
            <a:endParaRPr/>
          </a:p>
        </p:txBody>
      </p:sp>
      <p:sp>
        <p:nvSpPr>
          <p:cNvPr id="241" name="Google Shape;241;p10"/>
          <p:cNvSpPr/>
          <p:nvPr/>
        </p:nvSpPr>
        <p:spPr>
          <a:xfrm flipH="1" rot="-5400000">
            <a:off x="555710" y="2183223"/>
            <a:ext cx="4083433" cy="4083433"/>
          </a:xfrm>
          <a:prstGeom prst="arc">
            <a:avLst>
              <a:gd fmla="val 16200000" name="adj1"/>
              <a:gd fmla="val 0" name="adj2"/>
            </a:avLst>
          </a:prstGeom>
          <a:noFill/>
          <a:ln cap="rnd" cmpd="sng" w="127000">
            <a:solidFill>
              <a:schemeClr val="accent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2" name="Google Shape;242;p10"/>
          <p:cNvSpPr txBox="1"/>
          <p:nvPr>
            <p:ph idx="1" type="body"/>
          </p:nvPr>
        </p:nvSpPr>
        <p:spPr>
          <a:xfrm>
            <a:off x="1120690" y="1690688"/>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Clr>
                <a:schemeClr val="dk1"/>
              </a:buClr>
              <a:buSzPts val="2800"/>
              <a:buNone/>
            </a:pPr>
            <a:r>
              <a:rPr lang="en-US" sz="2000"/>
              <a:t>Kaplan-Meier Curves: a non-parametric statistic used to estimate the survival function from lifetime data.</a:t>
            </a:r>
            <a:endParaRPr/>
          </a:p>
          <a:p>
            <a:pPr indent="-355600" lvl="0" marL="457200" rtl="0" algn="l">
              <a:lnSpc>
                <a:spcPct val="90000"/>
              </a:lnSpc>
              <a:spcBef>
                <a:spcPts val="1000"/>
              </a:spcBef>
              <a:spcAft>
                <a:spcPts val="0"/>
              </a:spcAft>
              <a:buSzPts val="2000"/>
              <a:buChar char="-"/>
            </a:pPr>
            <a:r>
              <a:rPr lang="en-US" sz="2000"/>
              <a:t>These curves provide a simple way to visualize how survival probabilities decrease over time.</a:t>
            </a:r>
            <a:endParaRPr/>
          </a:p>
          <a:p>
            <a:pPr indent="-355600" lvl="0" marL="457200" rtl="0" algn="l">
              <a:lnSpc>
                <a:spcPct val="90000"/>
              </a:lnSpc>
              <a:spcBef>
                <a:spcPts val="0"/>
              </a:spcBef>
              <a:spcAft>
                <a:spcPts val="0"/>
              </a:spcAft>
              <a:buSzPts val="2000"/>
              <a:buChar char="-"/>
            </a:pPr>
            <a:r>
              <a:rPr lang="en-US" sz="2000"/>
              <a:t>The survival function is calculated at each time point when an event occurs, taking censored data into account.</a:t>
            </a:r>
            <a:br>
              <a:rPr lang="en-US" sz="2000"/>
            </a:br>
            <a:endParaRPr sz="2000"/>
          </a:p>
          <a:p>
            <a:pPr indent="0" lvl="0" marL="0" rtl="0" algn="l">
              <a:lnSpc>
                <a:spcPct val="90000"/>
              </a:lnSpc>
              <a:spcBef>
                <a:spcPts val="1000"/>
              </a:spcBef>
              <a:spcAft>
                <a:spcPts val="0"/>
              </a:spcAft>
              <a:buSzPts val="1800"/>
              <a:buNone/>
            </a:pPr>
            <a:r>
              <a:rPr lang="en-US" sz="2000"/>
              <a:t>Cox Proportional Hazards Model: a semi-parametric model widely used in the analysis of survival data to explore the effect of several variables on the time a specified event takes to happen.</a:t>
            </a:r>
            <a:endParaRPr/>
          </a:p>
          <a:p>
            <a:pPr indent="-355600" lvl="0" marL="457200" rtl="0" algn="l">
              <a:lnSpc>
                <a:spcPct val="90000"/>
              </a:lnSpc>
              <a:spcBef>
                <a:spcPts val="1000"/>
              </a:spcBef>
              <a:spcAft>
                <a:spcPts val="0"/>
              </a:spcAft>
              <a:buSzPts val="2000"/>
              <a:buChar char="-"/>
            </a:pPr>
            <a:r>
              <a:rPr lang="en-US" sz="2000"/>
              <a:t>Proportional hazards assumption, which assumes that the effects of the predictor variables are multiplicative with respect to the hazard rate.</a:t>
            </a:r>
            <a:endParaRPr/>
          </a:p>
          <a:p>
            <a:pPr indent="-355600" lvl="0" marL="457200" rtl="0" algn="l">
              <a:lnSpc>
                <a:spcPct val="90000"/>
              </a:lnSpc>
              <a:spcBef>
                <a:spcPts val="0"/>
              </a:spcBef>
              <a:spcAft>
                <a:spcPts val="0"/>
              </a:spcAft>
              <a:buSzPts val="2000"/>
              <a:buChar char="-"/>
            </a:pPr>
            <a:r>
              <a:rPr lang="en-US" sz="2000"/>
              <a:t>Allows for the adjustment of confounding variables and can provide insights into which factors might increase or decrease survival time.</a:t>
            </a:r>
            <a:endParaRPr/>
          </a:p>
          <a:p>
            <a:pPr indent="0" lvl="0" marL="457200" rtl="0" algn="l">
              <a:lnSpc>
                <a:spcPct val="90000"/>
              </a:lnSpc>
              <a:spcBef>
                <a:spcPts val="1000"/>
              </a:spcBef>
              <a:spcAft>
                <a:spcPts val="0"/>
              </a:spcAft>
              <a:buSzPts val="1800"/>
              <a:buNone/>
            </a:pPr>
            <a:r>
              <a:t/>
            </a:r>
            <a:endParaRPr sz="1800"/>
          </a:p>
        </p:txBody>
      </p:sp>
      <p:sp>
        <p:nvSpPr>
          <p:cNvPr id="243" name="Google Shape;243;p1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g1ff5b66d778_0_6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g1ff5b66d778_0_63"/>
          <p:cNvSpPr/>
          <p:nvPr/>
        </p:nvSpPr>
        <p:spPr>
          <a:xfrm>
            <a:off x="1" y="-7854"/>
            <a:ext cx="12192000" cy="6865854"/>
          </a:xfrm>
          <a:prstGeom prst="rect">
            <a:avLst/>
          </a:prstGeom>
          <a:solidFill>
            <a:srgbClr val="82766A">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g1ff5b66d778_0_63"/>
          <p:cNvSpPr txBox="1"/>
          <p:nvPr>
            <p:ph type="title"/>
          </p:nvPr>
        </p:nvSpPr>
        <p:spPr>
          <a:xfrm>
            <a:off x="4572001" y="601744"/>
            <a:ext cx="6781800" cy="133869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Stratification</a:t>
            </a:r>
            <a:endParaRPr/>
          </a:p>
        </p:txBody>
      </p:sp>
      <p:pic>
        <p:nvPicPr>
          <p:cNvPr descr="Colourful maths learning objects" id="251" name="Google Shape;251;g1ff5b66d778_0_63"/>
          <p:cNvPicPr preferRelativeResize="0"/>
          <p:nvPr/>
        </p:nvPicPr>
        <p:blipFill rotWithShape="1">
          <a:blip r:embed="rId3">
            <a:alphaModFix/>
          </a:blip>
          <a:srcRect b="-1" l="29154" r="34300" t="0"/>
          <a:stretch/>
        </p:blipFill>
        <p:spPr>
          <a:xfrm>
            <a:off x="20" y="10"/>
            <a:ext cx="3754739" cy="6857990"/>
          </a:xfrm>
          <a:custGeom>
            <a:rect b="b" l="l" r="r" t="t"/>
            <a:pathLst>
              <a:path extrusionOk="0" h="6858000" w="3754759">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a:noFill/>
          <a:ln>
            <a:noFill/>
          </a:ln>
        </p:spPr>
      </p:pic>
      <p:sp>
        <p:nvSpPr>
          <p:cNvPr id="252" name="Google Shape;252;g1ff5b66d778_0_63"/>
          <p:cNvSpPr txBox="1"/>
          <p:nvPr>
            <p:ph idx="1" type="body"/>
          </p:nvPr>
        </p:nvSpPr>
        <p:spPr>
          <a:xfrm>
            <a:off x="4572001" y="2201958"/>
            <a:ext cx="6781800" cy="3900730"/>
          </a:xfrm>
          <a:prstGeom prst="rect">
            <a:avLst/>
          </a:prstGeom>
          <a:solidFill>
            <a:schemeClr val="lt1"/>
          </a:solidFill>
          <a:ln>
            <a:noFill/>
          </a:ln>
        </p:spPr>
        <p:txBody>
          <a:bodyPr anchorCtr="0" anchor="t" bIns="45700" lIns="91425" spcFirstLastPara="1" rIns="91425" wrap="square" tIns="45700">
            <a:normAutofit fontScale="55000" lnSpcReduction="20000"/>
          </a:bodyPr>
          <a:lstStyle/>
          <a:p>
            <a:pPr indent="0" lvl="0" marL="0" rtl="0" algn="l">
              <a:lnSpc>
                <a:spcPct val="120000"/>
              </a:lnSpc>
              <a:spcBef>
                <a:spcPts val="1000"/>
              </a:spcBef>
              <a:spcAft>
                <a:spcPts val="0"/>
              </a:spcAft>
              <a:buSzPct val="130909"/>
              <a:buNone/>
            </a:pPr>
            <a:r>
              <a:rPr lang="en-US" sz="2500">
                <a:highlight>
                  <a:schemeClr val="lt1"/>
                </a:highlight>
              </a:rPr>
              <a:t>Stratification is used to control confounding and to ensure that comparisons between groups are fair.</a:t>
            </a:r>
            <a:endParaRPr/>
          </a:p>
          <a:p>
            <a:pPr indent="0" lvl="0" marL="0" rtl="0" algn="l">
              <a:lnSpc>
                <a:spcPct val="120000"/>
              </a:lnSpc>
              <a:spcBef>
                <a:spcPts val="1000"/>
              </a:spcBef>
              <a:spcAft>
                <a:spcPts val="0"/>
              </a:spcAft>
              <a:buSzPct val="36644"/>
              <a:buNone/>
            </a:pPr>
            <a:r>
              <a:t/>
            </a:r>
            <a:endParaRPr sz="2500">
              <a:highlight>
                <a:srgbClr val="FFFFFF"/>
              </a:highlight>
            </a:endParaRPr>
          </a:p>
          <a:p>
            <a:pPr indent="0" lvl="0" marL="0" rtl="0" algn="l">
              <a:lnSpc>
                <a:spcPct val="120000"/>
              </a:lnSpc>
              <a:spcBef>
                <a:spcPts val="1000"/>
              </a:spcBef>
              <a:spcAft>
                <a:spcPts val="0"/>
              </a:spcAft>
              <a:buSzPct val="36644"/>
              <a:buNone/>
            </a:pPr>
            <a:r>
              <a:rPr lang="en-US" sz="2500">
                <a:highlight>
                  <a:srgbClr val="FFFFFF"/>
                </a:highlight>
              </a:rPr>
              <a:t>Stratification by Age:  </a:t>
            </a:r>
            <a:endParaRPr sz="2500"/>
          </a:p>
          <a:p>
            <a:pPr indent="0" lvl="0" marL="0" rtl="0" algn="l">
              <a:lnSpc>
                <a:spcPct val="120000"/>
              </a:lnSpc>
              <a:spcBef>
                <a:spcPts val="1000"/>
              </a:spcBef>
              <a:spcAft>
                <a:spcPts val="0"/>
              </a:spcAft>
              <a:buSzPct val="36644"/>
              <a:buNone/>
            </a:pPr>
            <a:r>
              <a:rPr lang="en-US" sz="2500"/>
              <a:t>Categories Used: 17-29, 30-39, 40-49, 50-59, 60+</a:t>
            </a:r>
            <a:endParaRPr/>
          </a:p>
          <a:p>
            <a:pPr indent="0" lvl="0" marL="0" rtl="0" algn="l">
              <a:lnSpc>
                <a:spcPct val="120000"/>
              </a:lnSpc>
              <a:spcBef>
                <a:spcPts val="1000"/>
              </a:spcBef>
              <a:spcAft>
                <a:spcPts val="0"/>
              </a:spcAft>
              <a:buSzPct val="36644"/>
              <a:buNone/>
            </a:pPr>
            <a:r>
              <a:t/>
            </a:r>
            <a:endParaRPr sz="2500"/>
          </a:p>
          <a:p>
            <a:pPr indent="0" lvl="0" marL="0" rtl="0" algn="l">
              <a:lnSpc>
                <a:spcPct val="120000"/>
              </a:lnSpc>
              <a:spcBef>
                <a:spcPts val="1000"/>
              </a:spcBef>
              <a:spcAft>
                <a:spcPts val="0"/>
              </a:spcAft>
              <a:buSzPct val="36644"/>
              <a:buNone/>
            </a:pPr>
            <a:r>
              <a:rPr lang="en-US" sz="2500"/>
              <a:t>Stratification by Race:</a:t>
            </a:r>
            <a:endParaRPr/>
          </a:p>
          <a:p>
            <a:pPr indent="0" lvl="0" marL="0" rtl="0" algn="l">
              <a:lnSpc>
                <a:spcPct val="120000"/>
              </a:lnSpc>
              <a:spcBef>
                <a:spcPts val="1000"/>
              </a:spcBef>
              <a:spcAft>
                <a:spcPts val="0"/>
              </a:spcAft>
              <a:buSzPct val="36644"/>
              <a:buNone/>
            </a:pPr>
            <a:r>
              <a:rPr lang="en-US" sz="2500"/>
              <a:t>Categories Used: African-American vs non-African-American</a:t>
            </a:r>
            <a:endParaRPr/>
          </a:p>
          <a:p>
            <a:pPr indent="0" lvl="0" marL="0" rtl="0" algn="l">
              <a:lnSpc>
                <a:spcPct val="120000"/>
              </a:lnSpc>
              <a:spcBef>
                <a:spcPts val="1000"/>
              </a:spcBef>
              <a:spcAft>
                <a:spcPts val="0"/>
              </a:spcAft>
              <a:buSzPct val="36644"/>
              <a:buNone/>
            </a:pPr>
            <a:r>
              <a:t/>
            </a:r>
            <a:endParaRPr sz="2500"/>
          </a:p>
          <a:p>
            <a:pPr indent="0" lvl="0" marL="0" rtl="0" algn="l">
              <a:lnSpc>
                <a:spcPct val="120000"/>
              </a:lnSpc>
              <a:spcBef>
                <a:spcPts val="1000"/>
              </a:spcBef>
              <a:spcAft>
                <a:spcPts val="0"/>
              </a:spcAft>
              <a:buSzPct val="36644"/>
              <a:buNone/>
            </a:pPr>
            <a:r>
              <a:rPr lang="en-US" sz="2500"/>
              <a:t>Stratification by IDU:</a:t>
            </a:r>
            <a:endParaRPr/>
          </a:p>
          <a:p>
            <a:pPr indent="0" lvl="0" marL="0" rtl="0" algn="l">
              <a:lnSpc>
                <a:spcPct val="120000"/>
              </a:lnSpc>
              <a:spcBef>
                <a:spcPts val="1000"/>
              </a:spcBef>
              <a:spcAft>
                <a:spcPts val="0"/>
              </a:spcAft>
              <a:buSzPct val="36644"/>
              <a:buNone/>
            </a:pPr>
            <a:r>
              <a:rPr lang="en-US" sz="2500"/>
              <a:t>Categories Used: 0 for no history of IDU, 1 for history of IDU</a:t>
            </a:r>
            <a:endParaRPr/>
          </a:p>
          <a:p>
            <a:pPr indent="0" lvl="0" marL="0" rtl="0" algn="l">
              <a:lnSpc>
                <a:spcPct val="90000"/>
              </a:lnSpc>
              <a:spcBef>
                <a:spcPts val="1000"/>
              </a:spcBef>
              <a:spcAft>
                <a:spcPts val="0"/>
              </a:spcAft>
              <a:buSzPct val="297520"/>
              <a:buNone/>
            </a:pPr>
            <a:r>
              <a:t/>
            </a:r>
            <a:endParaRPr sz="1100">
              <a:highlight>
                <a:schemeClr val="lt1"/>
              </a:highlight>
            </a:endParaRPr>
          </a:p>
        </p:txBody>
      </p:sp>
      <p:sp>
        <p:nvSpPr>
          <p:cNvPr id="253" name="Google Shape;253;g1ff5b66d778_0_6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1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12"/>
          <p:cNvSpPr txBox="1"/>
          <p:nvPr>
            <p:ph type="title"/>
          </p:nvPr>
        </p:nvSpPr>
        <p:spPr>
          <a:xfrm>
            <a:off x="5297762" y="329184"/>
            <a:ext cx="5817913" cy="184080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sz="4000">
                <a:highlight>
                  <a:schemeClr val="lt1"/>
                </a:highlight>
                <a:latin typeface="Arial"/>
                <a:ea typeface="Arial"/>
                <a:cs typeface="Arial"/>
                <a:sym typeface="Arial"/>
              </a:rPr>
              <a:t>Log Rank Test</a:t>
            </a:r>
            <a:endParaRPr sz="4000">
              <a:latin typeface="Arial"/>
              <a:ea typeface="Arial"/>
              <a:cs typeface="Arial"/>
              <a:sym typeface="Arial"/>
            </a:endParaRPr>
          </a:p>
        </p:txBody>
      </p:sp>
      <p:pic>
        <p:nvPicPr>
          <p:cNvPr descr="Question mark on green pastel background" id="260" name="Google Shape;260;p12"/>
          <p:cNvPicPr preferRelativeResize="0"/>
          <p:nvPr/>
        </p:nvPicPr>
        <p:blipFill rotWithShape="1">
          <a:blip r:embed="rId3">
            <a:alphaModFix/>
          </a:blip>
          <a:srcRect b="0" l="44529" r="4536" t="0"/>
          <a:stretch/>
        </p:blipFill>
        <p:spPr>
          <a:xfrm>
            <a:off x="1" y="10"/>
            <a:ext cx="4657344" cy="685799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261" name="Google Shape;261;p12"/>
          <p:cNvSpPr/>
          <p:nvPr/>
        </p:nvSpPr>
        <p:spPr>
          <a:xfrm>
            <a:off x="5297762" y="2374947"/>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12"/>
          <p:cNvSpPr txBox="1"/>
          <p:nvPr>
            <p:ph idx="1" type="body"/>
          </p:nvPr>
        </p:nvSpPr>
        <p:spPr>
          <a:xfrm>
            <a:off x="4960200" y="2564500"/>
            <a:ext cx="6588600" cy="39234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1018"/>
              <a:buNone/>
            </a:pPr>
            <a:r>
              <a:rPr lang="en-US" sz="1600"/>
              <a:t>•</a:t>
            </a:r>
            <a:r>
              <a:rPr lang="en-US" sz="1600">
                <a:highlight>
                  <a:srgbClr val="FFFFFF"/>
                </a:highlight>
              </a:rPr>
              <a:t>Two independent groups: </a:t>
            </a:r>
            <a:r>
              <a:rPr lang="en-US" sz="1600"/>
              <a:t>HAART initiation (group 0,1) &amp; AIDS diagnosis or death (group 0,2)</a:t>
            </a:r>
            <a:endParaRPr sz="1600"/>
          </a:p>
          <a:p>
            <a:pPr indent="0" lvl="0" marL="0" rtl="0" algn="l">
              <a:lnSpc>
                <a:spcPct val="70000"/>
              </a:lnSpc>
              <a:spcBef>
                <a:spcPts val="1000"/>
              </a:spcBef>
              <a:spcAft>
                <a:spcPts val="0"/>
              </a:spcAft>
              <a:buSzPts val="1018"/>
              <a:buNone/>
            </a:pPr>
            <a:r>
              <a:rPr lang="en-US" sz="1600"/>
              <a:t>•</a:t>
            </a:r>
            <a:r>
              <a:rPr lang="en-US" sz="1600">
                <a:highlight>
                  <a:srgbClr val="FFFFFF"/>
                </a:highlight>
              </a:rPr>
              <a:t>Null Hypothesis (H0): The survival curves of all groups are the same across the study period.</a:t>
            </a:r>
            <a:endParaRPr sz="1600">
              <a:highlight>
                <a:srgbClr val="FFFFFF"/>
              </a:highlight>
            </a:endParaRPr>
          </a:p>
          <a:p>
            <a:pPr indent="0" lvl="0" marL="0" rtl="0" algn="l">
              <a:lnSpc>
                <a:spcPct val="70000"/>
              </a:lnSpc>
              <a:spcBef>
                <a:spcPts val="1000"/>
              </a:spcBef>
              <a:spcAft>
                <a:spcPts val="0"/>
              </a:spcAft>
              <a:buClr>
                <a:schemeClr val="dk1"/>
              </a:buClr>
              <a:buSzPts val="1018"/>
              <a:buFont typeface="Arial"/>
              <a:buNone/>
            </a:pPr>
            <a:r>
              <a:rPr lang="en-US" sz="1600"/>
              <a:t>•</a:t>
            </a:r>
            <a:r>
              <a:rPr lang="en-US" sz="1600">
                <a:highlight>
                  <a:srgbClr val="FFFFFF"/>
                </a:highlight>
              </a:rPr>
              <a:t>Alternative Hypothesis (H1): At least one of the groups has a different survival curve from the others.</a:t>
            </a:r>
            <a:endParaRPr sz="1600">
              <a:highlight>
                <a:srgbClr val="FFFFFF"/>
              </a:highlight>
            </a:endParaRPr>
          </a:p>
          <a:p>
            <a:pPr indent="0" lvl="0" marL="0" rtl="0" algn="l">
              <a:lnSpc>
                <a:spcPct val="70000"/>
              </a:lnSpc>
              <a:spcBef>
                <a:spcPts val="1000"/>
              </a:spcBef>
              <a:spcAft>
                <a:spcPts val="0"/>
              </a:spcAft>
              <a:buClr>
                <a:schemeClr val="dk1"/>
              </a:buClr>
              <a:buSzPts val="1018"/>
              <a:buFont typeface="Arial"/>
              <a:buNone/>
            </a:pPr>
            <a:r>
              <a:rPr lang="en-US" sz="1600"/>
              <a:t>•</a:t>
            </a:r>
            <a:r>
              <a:rPr lang="en-US" sz="1600">
                <a:highlight>
                  <a:srgbClr val="FFFFFF"/>
                </a:highlight>
              </a:rPr>
              <a:t>We define our alpha as 5%</a:t>
            </a:r>
            <a:endParaRPr sz="1600">
              <a:highlight>
                <a:srgbClr val="FFFFFF"/>
              </a:highlight>
            </a:endParaRPr>
          </a:p>
          <a:p>
            <a:pPr indent="0" lvl="0" marL="12700" rtl="0" algn="l">
              <a:lnSpc>
                <a:spcPct val="70000"/>
              </a:lnSpc>
              <a:spcBef>
                <a:spcPts val="500"/>
              </a:spcBef>
              <a:spcAft>
                <a:spcPts val="0"/>
              </a:spcAft>
              <a:buClr>
                <a:schemeClr val="dk1"/>
              </a:buClr>
              <a:buSzPts val="1018"/>
              <a:buFont typeface="Arial"/>
              <a:buNone/>
            </a:pPr>
            <a:r>
              <a:rPr lang="en-US" sz="1600"/>
              <a:t>•</a:t>
            </a:r>
            <a:r>
              <a:rPr lang="en-US" sz="1600">
                <a:highlight>
                  <a:srgbClr val="FFFFFF"/>
                </a:highlight>
              </a:rPr>
              <a:t>A p-value &lt;0.05 indicates strong evidence against the null hypothesis, suggesting a statistically significant difference in survival experiences among the groups.</a:t>
            </a:r>
            <a:endParaRPr sz="1600">
              <a:highlight>
                <a:srgbClr val="FFFFFF"/>
              </a:highlight>
            </a:endParaRPr>
          </a:p>
          <a:p>
            <a:pPr indent="0" lvl="0" marL="12700" rtl="0" algn="l">
              <a:lnSpc>
                <a:spcPct val="70000"/>
              </a:lnSpc>
              <a:spcBef>
                <a:spcPts val="500"/>
              </a:spcBef>
              <a:spcAft>
                <a:spcPts val="0"/>
              </a:spcAft>
              <a:buSzPts val="1018"/>
              <a:buNone/>
            </a:pPr>
            <a:r>
              <a:rPr lang="en-US" sz="1600"/>
              <a:t>•</a:t>
            </a:r>
            <a:r>
              <a:rPr lang="en-US" sz="1600">
                <a:highlight>
                  <a:srgbClr val="FFFFFF"/>
                </a:highlight>
              </a:rPr>
              <a:t>A p-value &gt;0.05 suggests that there is not enough evidence to reject the null hypothesis, implying that the survival curves are similar across the groups.</a:t>
            </a:r>
            <a:endParaRPr sz="1600">
              <a:highlight>
                <a:srgbClr val="FFFFFF"/>
              </a:highlight>
            </a:endParaRPr>
          </a:p>
        </p:txBody>
      </p:sp>
      <p:sp>
        <p:nvSpPr>
          <p:cNvPr id="263" name="Google Shape;263;p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g1ff5b66d778_0_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Pipette filling tray with sample" id="269" name="Google Shape;269;g1ff5b66d778_0_12"/>
          <p:cNvPicPr preferRelativeResize="0"/>
          <p:nvPr/>
        </p:nvPicPr>
        <p:blipFill rotWithShape="1">
          <a:blip r:embed="rId3">
            <a:alphaModFix/>
          </a:blip>
          <a:srcRect b="0" l="15422" r="7875" t="9091"/>
          <a:stretch/>
        </p:blipFill>
        <p:spPr>
          <a:xfrm>
            <a:off x="20" y="10"/>
            <a:ext cx="8668492" cy="6857990"/>
          </a:xfrm>
          <a:prstGeom prst="rect">
            <a:avLst/>
          </a:prstGeom>
          <a:noFill/>
          <a:ln>
            <a:noFill/>
          </a:ln>
        </p:spPr>
      </p:pic>
      <p:sp>
        <p:nvSpPr>
          <p:cNvPr id="270" name="Google Shape;270;g1ff5b66d778_0_12"/>
          <p:cNvSpPr/>
          <p:nvPr/>
        </p:nvSpPr>
        <p:spPr>
          <a:xfrm flipH="1">
            <a:off x="3711652" y="0"/>
            <a:ext cx="8480347"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g1ff5b66d778_0_12"/>
          <p:cNvSpPr txBox="1"/>
          <p:nvPr>
            <p:ph type="title"/>
          </p:nvPr>
        </p:nvSpPr>
        <p:spPr>
          <a:xfrm>
            <a:off x="7848600"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sz="4800">
                <a:solidFill>
                  <a:schemeClr val="dk1"/>
                </a:solidFill>
                <a:latin typeface="Arial"/>
                <a:ea typeface="Arial"/>
                <a:cs typeface="Arial"/>
                <a:sym typeface="Arial"/>
              </a:rPr>
              <a:t>Survival Analysis</a:t>
            </a:r>
            <a:endParaRPr/>
          </a:p>
        </p:txBody>
      </p:sp>
      <p:sp>
        <p:nvSpPr>
          <p:cNvPr id="272" name="Google Shape;272;g1ff5b66d778_0_12"/>
          <p:cNvSpPr/>
          <p:nvPr/>
        </p:nvSpPr>
        <p:spPr>
          <a:xfrm rot="5400000">
            <a:off x="8130540"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73" name="Google Shape;273;g1ff5b66d778_0_12"/>
          <p:cNvSpPr/>
          <p:nvPr/>
        </p:nvSpPr>
        <p:spPr>
          <a:xfrm>
            <a:off x="7851648" y="4546920"/>
            <a:ext cx="402336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4" name="Google Shape;274;g1ff5b66d778_0_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11"/>
          <p:cNvSpPr/>
          <p:nvPr/>
        </p:nvSpPr>
        <p:spPr>
          <a:xfrm>
            <a:off x="554416" y="365125"/>
            <a:ext cx="11167447" cy="2089317"/>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0B2237">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1" name="Google Shape;281;p11"/>
          <p:cNvSpPr txBox="1"/>
          <p:nvPr>
            <p:ph type="title"/>
          </p:nvPr>
        </p:nvSpPr>
        <p:spPr>
          <a:xfrm>
            <a:off x="1051560" y="586822"/>
            <a:ext cx="3657600"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200">
                <a:solidFill>
                  <a:schemeClr val="dk1"/>
                </a:solidFill>
                <a:latin typeface="Arial"/>
                <a:ea typeface="Arial"/>
                <a:cs typeface="Arial"/>
                <a:sym typeface="Arial"/>
              </a:rPr>
              <a:t>KM Curves  </a:t>
            </a:r>
            <a:endParaRPr/>
          </a:p>
        </p:txBody>
      </p:sp>
      <p:sp>
        <p:nvSpPr>
          <p:cNvPr id="282" name="Google Shape;282;p11"/>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83" name="Google Shape;283;p11"/>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4" name="Google Shape;284;p11"/>
          <p:cNvSpPr txBox="1"/>
          <p:nvPr/>
        </p:nvSpPr>
        <p:spPr>
          <a:xfrm>
            <a:off x="5250106" y="586822"/>
            <a:ext cx="610674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0" i="0" lang="en-US" sz="1700" u="none" cap="none" strike="noStrike">
                <a:solidFill>
                  <a:schemeClr val="dk1"/>
                </a:solidFill>
                <a:latin typeface="Arial"/>
                <a:ea typeface="Arial"/>
                <a:cs typeface="Arial"/>
                <a:sym typeface="Arial"/>
              </a:rPr>
              <a:t>Assumptions: </a:t>
            </a:r>
            <a:br>
              <a:rPr b="0" i="0" lang="en-US" sz="1700" u="none" cap="none" strike="noStrike">
                <a:solidFill>
                  <a:schemeClr val="dk1"/>
                </a:solidFill>
                <a:latin typeface="Arial"/>
                <a:ea typeface="Arial"/>
                <a:cs typeface="Arial"/>
                <a:sym typeface="Arial"/>
              </a:rPr>
            </a:br>
            <a:r>
              <a:rPr b="0" i="0" lang="en-US" sz="1700" u="none" cap="none" strike="noStrike">
                <a:solidFill>
                  <a:schemeClr val="dk1"/>
                </a:solidFill>
                <a:latin typeface="Arial"/>
                <a:ea typeface="Arial"/>
                <a:cs typeface="Arial"/>
                <a:sym typeface="Arial"/>
              </a:rPr>
              <a:t>1. Independence Between Subjects</a:t>
            </a:r>
            <a:endParaRPr/>
          </a:p>
          <a:p>
            <a:pPr indent="0" lvl="0" marL="0" marR="0" rtl="0" algn="l">
              <a:lnSpc>
                <a:spcPct val="90000"/>
              </a:lnSpc>
              <a:spcBef>
                <a:spcPts val="600"/>
              </a:spcBef>
              <a:spcAft>
                <a:spcPts val="600"/>
              </a:spcAft>
              <a:buNone/>
            </a:pPr>
            <a:r>
              <a:rPr b="0" i="0" lang="en-US" sz="1700" u="none" cap="none" strike="noStrike">
                <a:solidFill>
                  <a:schemeClr val="dk1"/>
                </a:solidFill>
                <a:latin typeface="Arial"/>
                <a:ea typeface="Arial"/>
                <a:cs typeface="Arial"/>
                <a:sym typeface="Arial"/>
              </a:rPr>
              <a:t>2. Independence Within Group Comparisons: HAART </a:t>
            </a:r>
            <a:r>
              <a:rPr lang="en-US" sz="1700">
                <a:solidFill>
                  <a:schemeClr val="dk1"/>
                </a:solidFill>
              </a:rPr>
              <a:t>initiation </a:t>
            </a:r>
            <a:r>
              <a:rPr b="0" i="0" lang="en-US" sz="1700" u="none" cap="none" strike="noStrike">
                <a:solidFill>
                  <a:schemeClr val="dk1"/>
                </a:solidFill>
                <a:latin typeface="Arial"/>
                <a:ea typeface="Arial"/>
                <a:cs typeface="Arial"/>
                <a:sym typeface="Arial"/>
              </a:rPr>
              <a:t>(group 0,1) and its </a:t>
            </a:r>
            <a:r>
              <a:rPr lang="en-US" sz="1700">
                <a:solidFill>
                  <a:schemeClr val="dk1"/>
                </a:solidFill>
              </a:rPr>
              <a:t>effect</a:t>
            </a:r>
            <a:r>
              <a:rPr lang="en-US" sz="1700">
                <a:solidFill>
                  <a:schemeClr val="dk1"/>
                </a:solidFill>
              </a:rPr>
              <a:t> on </a:t>
            </a:r>
            <a:r>
              <a:rPr b="0" i="0" lang="en-US" sz="1700" u="none" cap="none" strike="noStrike">
                <a:solidFill>
                  <a:schemeClr val="dk1"/>
                </a:solidFill>
                <a:latin typeface="Arial"/>
                <a:ea typeface="Arial"/>
                <a:cs typeface="Arial"/>
                <a:sym typeface="Arial"/>
              </a:rPr>
              <a:t>AIDS diagnosis or death (group 0,2) </a:t>
            </a:r>
            <a:endParaRPr/>
          </a:p>
        </p:txBody>
      </p:sp>
      <p:pic>
        <p:nvPicPr>
          <p:cNvPr descr="A graph with numbers and a line&#10;&#10;Description automatically generated" id="285" name="Google Shape;285;p11"/>
          <p:cNvPicPr preferRelativeResize="0"/>
          <p:nvPr/>
        </p:nvPicPr>
        <p:blipFill rotWithShape="1">
          <a:blip r:embed="rId3">
            <a:alphaModFix/>
          </a:blip>
          <a:srcRect b="0" l="0" r="0" t="0"/>
          <a:stretch/>
        </p:blipFill>
        <p:spPr>
          <a:xfrm>
            <a:off x="557783" y="2778913"/>
            <a:ext cx="5481509" cy="3384832"/>
          </a:xfrm>
          <a:prstGeom prst="rect">
            <a:avLst/>
          </a:prstGeom>
          <a:noFill/>
          <a:ln cap="flat" cmpd="sng" w="9525">
            <a:solidFill>
              <a:schemeClr val="dk1"/>
            </a:solidFill>
            <a:prstDash val="solid"/>
            <a:round/>
            <a:headEnd len="sm" w="sm" type="none"/>
            <a:tailEnd len="sm" w="sm" type="none"/>
          </a:ln>
        </p:spPr>
      </p:pic>
      <p:pic>
        <p:nvPicPr>
          <p:cNvPr descr="A graph showing a curve&#10;&#10;Description automatically generated with medium confidence" id="286" name="Google Shape;286;p11"/>
          <p:cNvPicPr preferRelativeResize="0"/>
          <p:nvPr/>
        </p:nvPicPr>
        <p:blipFill rotWithShape="1">
          <a:blip r:embed="rId4">
            <a:alphaModFix/>
          </a:blip>
          <a:srcRect b="0" l="0" r="0" t="0"/>
          <a:stretch/>
        </p:blipFill>
        <p:spPr>
          <a:xfrm>
            <a:off x="6198781" y="2766077"/>
            <a:ext cx="5523082" cy="3410503"/>
          </a:xfrm>
          <a:prstGeom prst="rect">
            <a:avLst/>
          </a:prstGeom>
          <a:noFill/>
          <a:ln cap="flat" cmpd="sng" w="9525">
            <a:solidFill>
              <a:schemeClr val="dk1"/>
            </a:solidFill>
            <a:prstDash val="solid"/>
            <a:round/>
            <a:headEnd len="sm" w="sm" type="none"/>
            <a:tailEnd len="sm" w="sm" type="none"/>
          </a:ln>
        </p:spPr>
      </p:pic>
      <p:sp>
        <p:nvSpPr>
          <p:cNvPr id="287" name="Google Shape;287;p1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g1ff5b66d778_0_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3" name="Google Shape;293;g1ff5b66d778_0_30"/>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g1ff5b66d778_0_30"/>
          <p:cNvSpPr/>
          <p:nvPr/>
        </p:nvSpPr>
        <p:spPr>
          <a:xfrm>
            <a:off x="641774" y="623275"/>
            <a:ext cx="10905053" cy="5607882"/>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g1ff5b66d778_0_30"/>
          <p:cNvSpPr txBox="1"/>
          <p:nvPr>
            <p:ph type="title"/>
          </p:nvPr>
        </p:nvSpPr>
        <p:spPr>
          <a:xfrm>
            <a:off x="1478595" y="-3568"/>
            <a:ext cx="9231410" cy="354204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sz="4800">
                <a:solidFill>
                  <a:schemeClr val="dk1"/>
                </a:solidFill>
                <a:latin typeface="Arial"/>
                <a:ea typeface="Arial"/>
                <a:cs typeface="Arial"/>
                <a:sym typeface="Arial"/>
              </a:rPr>
              <a:t>KM Curves with stratifications </a:t>
            </a:r>
            <a:br>
              <a:rPr lang="en-US" sz="4800">
                <a:solidFill>
                  <a:schemeClr val="dk1"/>
                </a:solidFill>
                <a:latin typeface="Arial"/>
                <a:ea typeface="Arial"/>
                <a:cs typeface="Arial"/>
                <a:sym typeface="Arial"/>
              </a:rPr>
            </a:br>
            <a:r>
              <a:rPr lang="en-US" sz="4800">
                <a:solidFill>
                  <a:schemeClr val="dk1"/>
                </a:solidFill>
                <a:latin typeface="Arial"/>
                <a:ea typeface="Arial"/>
                <a:cs typeface="Arial"/>
                <a:sym typeface="Arial"/>
              </a:rPr>
              <a:t>for HAART Initiation </a:t>
            </a:r>
            <a:r>
              <a:rPr lang="en-US" sz="4800">
                <a:latin typeface="Arial"/>
                <a:ea typeface="Arial"/>
                <a:cs typeface="Arial"/>
                <a:sym typeface="Arial"/>
              </a:rPr>
              <a:t>Event</a:t>
            </a:r>
            <a:endParaRPr/>
          </a:p>
        </p:txBody>
      </p:sp>
      <p:sp>
        <p:nvSpPr>
          <p:cNvPr id="296" name="Google Shape;296;g1ff5b66d778_0_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sp>
        <p:nvSpPr>
          <p:cNvPr id="301" name="Google Shape;301;g1ff5b66d778_0_17"/>
          <p:cNvSpPr/>
          <p:nvPr/>
        </p:nvSpPr>
        <p:spPr>
          <a:xfrm>
            <a:off x="0" y="0"/>
            <a:ext cx="12192000" cy="6858000"/>
          </a:xfrm>
          <a:prstGeom prst="rect">
            <a:avLst/>
          </a:prstGeom>
          <a:solidFill>
            <a:srgbClr val="4B57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2" name="Google Shape;302;g1ff5b66d778_0_17"/>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03" name="Google Shape;303;g1ff5b66d778_0_17"/>
          <p:cNvPicPr preferRelativeResize="0"/>
          <p:nvPr/>
        </p:nvPicPr>
        <p:blipFill rotWithShape="1">
          <a:blip r:embed="rId3">
            <a:alphaModFix/>
          </a:blip>
          <a:srcRect b="0" l="0" r="0" t="0"/>
          <a:stretch/>
        </p:blipFill>
        <p:spPr>
          <a:xfrm>
            <a:off x="1585016" y="643467"/>
            <a:ext cx="9021968" cy="5571066"/>
          </a:xfrm>
          <a:prstGeom prst="rect">
            <a:avLst/>
          </a:prstGeom>
          <a:noFill/>
          <a:ln>
            <a:noFill/>
          </a:ln>
        </p:spPr>
      </p:pic>
      <p:sp>
        <p:nvSpPr>
          <p:cNvPr id="304" name="Google Shape;304;g1ff5b66d778_0_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sp>
        <p:nvSpPr>
          <p:cNvPr id="102" name="Google Shape;102;p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 name="Google Shape;103;p2"/>
          <p:cNvSpPr txBox="1"/>
          <p:nvPr>
            <p:ph type="title"/>
          </p:nvPr>
        </p:nvSpPr>
        <p:spPr>
          <a:xfrm>
            <a:off x="844684" y="280064"/>
            <a:ext cx="5251316" cy="18073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22222"/>
              </a:buClr>
              <a:buSzPts val="4400"/>
              <a:buFont typeface="Arial"/>
              <a:buNone/>
            </a:pPr>
            <a:r>
              <a:rPr b="0" i="0" lang="en-US">
                <a:highlight>
                  <a:srgbClr val="FFFFFF"/>
                </a:highlight>
                <a:latin typeface="Arial"/>
                <a:ea typeface="Arial"/>
                <a:cs typeface="Arial"/>
                <a:sym typeface="Arial"/>
              </a:rPr>
              <a:t>Background</a:t>
            </a:r>
            <a:endParaRPr/>
          </a:p>
        </p:txBody>
      </p:sp>
      <p:sp>
        <p:nvSpPr>
          <p:cNvPr id="104" name="Google Shape;104;p2"/>
          <p:cNvSpPr txBox="1"/>
          <p:nvPr>
            <p:ph idx="1" type="body"/>
          </p:nvPr>
        </p:nvSpPr>
        <p:spPr>
          <a:xfrm>
            <a:off x="361508" y="1828800"/>
            <a:ext cx="6058478" cy="48803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22222"/>
              </a:buClr>
              <a:buSzPts val="1400"/>
              <a:buNone/>
            </a:pPr>
            <a:r>
              <a:rPr lang="en-US" sz="1400">
                <a:highlight>
                  <a:srgbClr val="FFFFFF"/>
                </a:highlight>
              </a:rPr>
              <a:t>Definition: Human Immunodeficiency Virus (HIV) is a virus that attacks the immune system. If not treated, it can lead to Acquired Immunodeficiency Syndrome (AIDS).</a:t>
            </a:r>
            <a:br>
              <a:rPr lang="en-US" sz="1400">
                <a:highlight>
                  <a:srgbClr val="FFFFFF"/>
                </a:highlight>
              </a:rPr>
            </a:br>
            <a:endParaRPr sz="1400">
              <a:highlight>
                <a:srgbClr val="FFFFFF"/>
              </a:highlight>
            </a:endParaRPr>
          </a:p>
          <a:p>
            <a:pPr indent="0" lvl="0" marL="0" rtl="0" algn="l">
              <a:lnSpc>
                <a:spcPct val="90000"/>
              </a:lnSpc>
              <a:spcBef>
                <a:spcPts val="600"/>
              </a:spcBef>
              <a:spcAft>
                <a:spcPts val="0"/>
              </a:spcAft>
              <a:buClr>
                <a:srgbClr val="222222"/>
              </a:buClr>
              <a:buSzPts val="1400"/>
              <a:buNone/>
            </a:pPr>
            <a:r>
              <a:rPr lang="en-US" sz="1400">
                <a:highlight>
                  <a:srgbClr val="FFFFFF"/>
                </a:highlight>
              </a:rPr>
              <a:t>Global Statistics: Approximately 39 million people worldwide living with HIV/AIDS as of 2022.</a:t>
            </a:r>
            <a:endParaRPr/>
          </a:p>
          <a:p>
            <a:pPr indent="0" lvl="0" marL="228600" rtl="0" algn="l">
              <a:lnSpc>
                <a:spcPct val="90000"/>
              </a:lnSpc>
              <a:spcBef>
                <a:spcPts val="600"/>
              </a:spcBef>
              <a:spcAft>
                <a:spcPts val="0"/>
              </a:spcAft>
              <a:buSzPts val="1800"/>
              <a:buNone/>
            </a:pPr>
            <a:r>
              <a:t/>
            </a:r>
            <a:endParaRPr sz="1400">
              <a:highlight>
                <a:srgbClr val="FFFFFF"/>
              </a:highlight>
            </a:endParaRPr>
          </a:p>
          <a:p>
            <a:pPr indent="0" lvl="0" marL="25718" rtl="0" algn="l">
              <a:lnSpc>
                <a:spcPct val="90000"/>
              </a:lnSpc>
              <a:spcBef>
                <a:spcPts val="600"/>
              </a:spcBef>
              <a:spcAft>
                <a:spcPts val="0"/>
              </a:spcAft>
              <a:buClr>
                <a:srgbClr val="222222"/>
              </a:buClr>
              <a:buSzPts val="900"/>
              <a:buNone/>
            </a:pPr>
            <a:r>
              <a:rPr lang="en-US" sz="1400">
                <a:highlight>
                  <a:srgbClr val="FFFFFF"/>
                </a:highlight>
              </a:rPr>
              <a:t>Common transmission routes: Sexual contact, blood transfusions, shared needles, from mother to child during childbirth or breastfeeding.</a:t>
            </a:r>
            <a:endParaRPr/>
          </a:p>
          <a:p>
            <a:pPr indent="0" lvl="0" marL="228600" rtl="0" algn="l">
              <a:lnSpc>
                <a:spcPct val="90000"/>
              </a:lnSpc>
              <a:spcBef>
                <a:spcPts val="600"/>
              </a:spcBef>
              <a:spcAft>
                <a:spcPts val="0"/>
              </a:spcAft>
              <a:buSzPts val="1800"/>
              <a:buNone/>
            </a:pPr>
            <a:r>
              <a:t/>
            </a:r>
            <a:endParaRPr sz="1400">
              <a:highlight>
                <a:srgbClr val="FFFFFF"/>
              </a:highlight>
            </a:endParaRPr>
          </a:p>
          <a:p>
            <a:pPr indent="0" lvl="0" marL="25718" rtl="0" algn="l">
              <a:lnSpc>
                <a:spcPct val="90000"/>
              </a:lnSpc>
              <a:spcBef>
                <a:spcPts val="600"/>
              </a:spcBef>
              <a:spcAft>
                <a:spcPts val="0"/>
              </a:spcAft>
              <a:buClr>
                <a:srgbClr val="222222"/>
              </a:buClr>
              <a:buSzPts val="900"/>
              <a:buNone/>
            </a:pPr>
            <a:r>
              <a:rPr lang="en-US" sz="1400">
                <a:highlight>
                  <a:srgbClr val="FFFFFF"/>
                </a:highlight>
              </a:rPr>
              <a:t>Biological vulnerability: Women are biologically more susceptible to HIV infection.</a:t>
            </a:r>
            <a:endParaRPr/>
          </a:p>
          <a:p>
            <a:pPr indent="0" lvl="0" marL="0" rtl="0" algn="l">
              <a:lnSpc>
                <a:spcPct val="90000"/>
              </a:lnSpc>
              <a:spcBef>
                <a:spcPts val="600"/>
              </a:spcBef>
              <a:spcAft>
                <a:spcPts val="0"/>
              </a:spcAft>
              <a:buSzPts val="1800"/>
              <a:buNone/>
            </a:pPr>
            <a:r>
              <a:t/>
            </a:r>
            <a:endParaRPr sz="1400">
              <a:highlight>
                <a:srgbClr val="FFFFFF"/>
              </a:highlight>
            </a:endParaRPr>
          </a:p>
          <a:p>
            <a:pPr indent="0" lvl="0" marL="25718" rtl="0" algn="l">
              <a:lnSpc>
                <a:spcPct val="90000"/>
              </a:lnSpc>
              <a:spcBef>
                <a:spcPts val="600"/>
              </a:spcBef>
              <a:spcAft>
                <a:spcPts val="0"/>
              </a:spcAft>
              <a:buClr>
                <a:srgbClr val="222222"/>
              </a:buClr>
              <a:buSzPts val="900"/>
              <a:buNone/>
            </a:pPr>
            <a:r>
              <a:rPr lang="en-US" sz="1400">
                <a:highlight>
                  <a:srgbClr val="FFFFFF"/>
                </a:highlight>
              </a:rPr>
              <a:t>Reproductive health complications: HIV-positive women face higher risks of complications in pregnancy and childbirth, increased risk of cervical cancer, and challenges in family planning.</a:t>
            </a:r>
            <a:endParaRPr/>
          </a:p>
          <a:p>
            <a:pPr indent="0" lvl="0" marL="0" rtl="0" algn="l">
              <a:lnSpc>
                <a:spcPct val="90000"/>
              </a:lnSpc>
              <a:spcBef>
                <a:spcPts val="600"/>
              </a:spcBef>
              <a:spcAft>
                <a:spcPts val="0"/>
              </a:spcAft>
              <a:buSzPts val="1800"/>
              <a:buNone/>
            </a:pPr>
            <a:r>
              <a:t/>
            </a:r>
            <a:endParaRPr sz="1400">
              <a:highlight>
                <a:srgbClr val="FFFFFF"/>
              </a:highlight>
            </a:endParaRPr>
          </a:p>
          <a:p>
            <a:pPr indent="0" lvl="0" marL="0" rtl="0" algn="l">
              <a:lnSpc>
                <a:spcPct val="90000"/>
              </a:lnSpc>
              <a:spcBef>
                <a:spcPts val="600"/>
              </a:spcBef>
              <a:spcAft>
                <a:spcPts val="0"/>
              </a:spcAft>
              <a:buSzPts val="1800"/>
              <a:buNone/>
            </a:pPr>
            <a:r>
              <a:t/>
            </a:r>
            <a:endParaRPr sz="1400">
              <a:highlight>
                <a:srgbClr val="FFFFFF"/>
              </a:highlight>
            </a:endParaRPr>
          </a:p>
          <a:p>
            <a:pPr indent="0" lvl="0" marL="0" rtl="0" algn="l">
              <a:lnSpc>
                <a:spcPct val="90000"/>
              </a:lnSpc>
              <a:spcBef>
                <a:spcPts val="600"/>
              </a:spcBef>
              <a:spcAft>
                <a:spcPts val="0"/>
              </a:spcAft>
              <a:buSzPts val="1800"/>
              <a:buNone/>
            </a:pPr>
            <a:r>
              <a:t/>
            </a:r>
            <a:endParaRPr sz="1400">
              <a:highlight>
                <a:srgbClr val="FFFFFF"/>
              </a:highlight>
            </a:endParaRPr>
          </a:p>
          <a:p>
            <a:pPr indent="0" lvl="0" marL="0" rtl="0" algn="l">
              <a:lnSpc>
                <a:spcPct val="90000"/>
              </a:lnSpc>
              <a:spcBef>
                <a:spcPts val="600"/>
              </a:spcBef>
              <a:spcAft>
                <a:spcPts val="600"/>
              </a:spcAft>
              <a:buSzPts val="1800"/>
              <a:buNone/>
            </a:pPr>
            <a:r>
              <a:rPr lang="en-US" sz="1400">
                <a:highlight>
                  <a:srgbClr val="FFFFFF"/>
                </a:highlight>
              </a:rPr>
              <a:t>                                            References: UNAIDS (2022), WHO Guidelines</a:t>
            </a:r>
            <a:endParaRPr/>
          </a:p>
        </p:txBody>
      </p:sp>
      <p:pic>
        <p:nvPicPr>
          <p:cNvPr descr="A row of samples for medical testing" id="105" name="Google Shape;105;p2"/>
          <p:cNvPicPr preferRelativeResize="0"/>
          <p:nvPr/>
        </p:nvPicPr>
        <p:blipFill rotWithShape="1">
          <a:blip r:embed="rId3">
            <a:alphaModFix/>
          </a:blip>
          <a:srcRect b="0" l="34790" r="0" t="0"/>
          <a:stretch/>
        </p:blipFill>
        <p:spPr>
          <a:xfrm>
            <a:off x="6229215" y="10"/>
            <a:ext cx="5962785" cy="685799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
        <p:nvSpPr>
          <p:cNvPr id="106" name="Google Shape;106;p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g1ff5b66d778_0_23"/>
          <p:cNvSpPr/>
          <p:nvPr/>
        </p:nvSpPr>
        <p:spPr>
          <a:xfrm>
            <a:off x="0" y="0"/>
            <a:ext cx="12192000" cy="6858000"/>
          </a:xfrm>
          <a:prstGeom prst="rect">
            <a:avLst/>
          </a:prstGeom>
          <a:solidFill>
            <a:srgbClr val="5145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0" name="Google Shape;310;g1ff5b66d778_0_23"/>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1" name="Google Shape;311;g1ff5b66d778_0_23"/>
          <p:cNvPicPr preferRelativeResize="0"/>
          <p:nvPr/>
        </p:nvPicPr>
        <p:blipFill rotWithShape="1">
          <a:blip r:embed="rId3">
            <a:alphaModFix/>
          </a:blip>
          <a:srcRect b="0" l="0" r="0" t="0"/>
          <a:stretch/>
        </p:blipFill>
        <p:spPr>
          <a:xfrm>
            <a:off x="1585016" y="643467"/>
            <a:ext cx="9021968" cy="5571066"/>
          </a:xfrm>
          <a:prstGeom prst="rect">
            <a:avLst/>
          </a:prstGeom>
          <a:noFill/>
          <a:ln>
            <a:noFill/>
          </a:ln>
        </p:spPr>
      </p:pic>
      <p:sp>
        <p:nvSpPr>
          <p:cNvPr id="312" name="Google Shape;312;g1ff5b66d778_0_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8" name="Google Shape;318;p15"/>
          <p:cNvSpPr/>
          <p:nvPr/>
        </p:nvSpPr>
        <p:spPr>
          <a:xfrm flipH="1" rot="-5400000">
            <a:off x="2666617" y="-2666188"/>
            <a:ext cx="6858000" cy="12191233"/>
          </a:xfrm>
          <a:prstGeom prst="rect">
            <a:avLst/>
          </a:prstGeom>
          <a:gradFill>
            <a:gsLst>
              <a:gs pos="0">
                <a:schemeClr val="accent1"/>
              </a:gs>
              <a:gs pos="8000">
                <a:schemeClr val="accent1"/>
              </a:gs>
              <a:gs pos="100000">
                <a:srgbClr val="0A3041"/>
              </a:gs>
            </a:gsLst>
            <a:lin ang="12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9" name="Google Shape;319;p15"/>
          <p:cNvSpPr/>
          <p:nvPr/>
        </p:nvSpPr>
        <p:spPr>
          <a:xfrm flipH="1" rot="10800000">
            <a:off x="-2311" y="0"/>
            <a:ext cx="9070846" cy="6857572"/>
          </a:xfrm>
          <a:prstGeom prst="rect">
            <a:avLst/>
          </a:prstGeom>
          <a:gradFill>
            <a:gsLst>
              <a:gs pos="0">
                <a:srgbClr val="000000">
                  <a:alpha val="51764"/>
                </a:srgbClr>
              </a:gs>
              <a:gs pos="8000">
                <a:srgbClr val="000000">
                  <a:alpha val="51764"/>
                </a:srgbClr>
              </a:gs>
              <a:gs pos="100000">
                <a:schemeClr val="accent1"/>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0" name="Google Shape;320;p15"/>
          <p:cNvSpPr/>
          <p:nvPr/>
        </p:nvSpPr>
        <p:spPr>
          <a:xfrm flipH="1" rot="-5400000">
            <a:off x="3649491" y="-1685840"/>
            <a:ext cx="4894564" cy="12193546"/>
          </a:xfrm>
          <a:prstGeom prst="rect">
            <a:avLst/>
          </a:prstGeom>
          <a:gradFill>
            <a:gsLst>
              <a:gs pos="0">
                <a:srgbClr val="D86CCC">
                  <a:alpha val="0"/>
                </a:srgbClr>
              </a:gs>
              <a:gs pos="100000">
                <a:srgbClr val="000000">
                  <a:alpha val="45882"/>
                </a:srgbClr>
              </a:gs>
            </a:gsLst>
            <a:lin ang="1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1" name="Google Shape;321;p1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22" name="Google Shape;322;p15"/>
          <p:cNvPicPr preferRelativeResize="0"/>
          <p:nvPr/>
        </p:nvPicPr>
        <p:blipFill>
          <a:blip r:embed="rId3">
            <a:alphaModFix/>
          </a:blip>
          <a:stretch>
            <a:fillRect/>
          </a:stretch>
        </p:blipFill>
        <p:spPr>
          <a:xfrm>
            <a:off x="937425" y="653725"/>
            <a:ext cx="10657024" cy="5702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g1ff5b66d778_0_3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 name="Google Shape;328;g1ff5b66d778_0_35"/>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g1ff5b66d778_0_35"/>
          <p:cNvSpPr/>
          <p:nvPr/>
        </p:nvSpPr>
        <p:spPr>
          <a:xfrm>
            <a:off x="641774" y="623275"/>
            <a:ext cx="10905053" cy="5607882"/>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g1ff5b66d778_0_35"/>
          <p:cNvSpPr txBox="1"/>
          <p:nvPr>
            <p:ph type="title"/>
          </p:nvPr>
        </p:nvSpPr>
        <p:spPr>
          <a:xfrm>
            <a:off x="1186725" y="1031357"/>
            <a:ext cx="9815150" cy="247768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None/>
            </a:pPr>
            <a:r>
              <a:rPr lang="en-US" sz="4800">
                <a:solidFill>
                  <a:schemeClr val="dk1"/>
                </a:solidFill>
                <a:latin typeface="Arial"/>
                <a:ea typeface="Arial"/>
                <a:cs typeface="Arial"/>
                <a:sym typeface="Arial"/>
              </a:rPr>
              <a:t>KM Curves with stratifications </a:t>
            </a:r>
            <a:br>
              <a:rPr lang="en-US" sz="4800">
                <a:solidFill>
                  <a:schemeClr val="dk1"/>
                </a:solidFill>
                <a:latin typeface="Arial"/>
                <a:ea typeface="Arial"/>
                <a:cs typeface="Arial"/>
                <a:sym typeface="Arial"/>
              </a:rPr>
            </a:br>
            <a:r>
              <a:rPr lang="en-US" sz="4800">
                <a:solidFill>
                  <a:schemeClr val="dk1"/>
                </a:solidFill>
                <a:latin typeface="Arial"/>
                <a:ea typeface="Arial"/>
                <a:cs typeface="Arial"/>
                <a:sym typeface="Arial"/>
              </a:rPr>
              <a:t>for AIDS Diagnosis or Death </a:t>
            </a:r>
            <a:r>
              <a:rPr lang="en-US" sz="4800">
                <a:latin typeface="Arial"/>
                <a:ea typeface="Arial"/>
                <a:cs typeface="Arial"/>
                <a:sym typeface="Arial"/>
              </a:rPr>
              <a:t>Event</a:t>
            </a:r>
            <a:endParaRPr/>
          </a:p>
        </p:txBody>
      </p:sp>
      <p:sp>
        <p:nvSpPr>
          <p:cNvPr id="331" name="Google Shape;331;g1ff5b66d778_0_3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g1ff5b66d778_0_41"/>
          <p:cNvPicPr preferRelativeResize="0"/>
          <p:nvPr/>
        </p:nvPicPr>
        <p:blipFill rotWithShape="1">
          <a:blip r:embed="rId3">
            <a:alphaModFix/>
          </a:blip>
          <a:srcRect b="0" l="0" r="0" t="0"/>
          <a:stretch/>
        </p:blipFill>
        <p:spPr>
          <a:xfrm>
            <a:off x="912628" y="181166"/>
            <a:ext cx="10515600" cy="6261750"/>
          </a:xfrm>
          <a:prstGeom prst="rect">
            <a:avLst/>
          </a:prstGeom>
          <a:noFill/>
          <a:ln>
            <a:noFill/>
          </a:ln>
        </p:spPr>
      </p:pic>
      <p:sp>
        <p:nvSpPr>
          <p:cNvPr id="337" name="Google Shape;337;g1ff5b66d778_0_4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g1ff5b66d778_0_47"/>
          <p:cNvPicPr preferRelativeResize="0"/>
          <p:nvPr/>
        </p:nvPicPr>
        <p:blipFill rotWithShape="1">
          <a:blip r:embed="rId3">
            <a:alphaModFix/>
          </a:blip>
          <a:srcRect b="0" l="0" r="0" t="0"/>
          <a:stretch/>
        </p:blipFill>
        <p:spPr>
          <a:xfrm>
            <a:off x="997689" y="430799"/>
            <a:ext cx="10515600" cy="5996401"/>
          </a:xfrm>
          <a:prstGeom prst="rect">
            <a:avLst/>
          </a:prstGeom>
          <a:noFill/>
          <a:ln>
            <a:noFill/>
          </a:ln>
        </p:spPr>
      </p:pic>
      <p:sp>
        <p:nvSpPr>
          <p:cNvPr id="343" name="Google Shape;343;g1ff5b66d778_0_4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g1ff5b66d778_0_53"/>
          <p:cNvPicPr preferRelativeResize="0"/>
          <p:nvPr/>
        </p:nvPicPr>
        <p:blipFill rotWithShape="1">
          <a:blip r:embed="rId3">
            <a:alphaModFix/>
          </a:blip>
          <a:srcRect b="0" l="0" r="0" t="0"/>
          <a:stretch/>
        </p:blipFill>
        <p:spPr>
          <a:xfrm>
            <a:off x="1053914" y="149474"/>
            <a:ext cx="10615801" cy="6559051"/>
          </a:xfrm>
          <a:prstGeom prst="rect">
            <a:avLst/>
          </a:prstGeom>
          <a:noFill/>
          <a:ln>
            <a:noFill/>
          </a:ln>
        </p:spPr>
      </p:pic>
      <p:sp>
        <p:nvSpPr>
          <p:cNvPr id="349" name="Google Shape;349;g1ff5b66d778_0_5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16"/>
          <p:cNvSpPr/>
          <p:nvPr/>
        </p:nvSpPr>
        <p:spPr>
          <a:xfrm>
            <a:off x="0" y="-1"/>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5" name="Google Shape;355;p16"/>
          <p:cNvSpPr/>
          <p:nvPr/>
        </p:nvSpPr>
        <p:spPr>
          <a:xfrm>
            <a:off x="0" y="0"/>
            <a:ext cx="12188952" cy="6858000"/>
          </a:xfrm>
          <a:prstGeom prst="rect">
            <a:avLst/>
          </a:prstGeom>
          <a:solidFill>
            <a:schemeClr val="dk2">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56" name="Google Shape;356;p16"/>
          <p:cNvPicPr preferRelativeResize="0"/>
          <p:nvPr/>
        </p:nvPicPr>
        <p:blipFill rotWithShape="1">
          <a:blip r:embed="rId3">
            <a:alphaModFix/>
          </a:blip>
          <a:srcRect b="0" l="0" r="0" t="0"/>
          <a:stretch/>
        </p:blipFill>
        <p:spPr>
          <a:xfrm>
            <a:off x="0" y="0"/>
            <a:ext cx="12188952" cy="6862380"/>
          </a:xfrm>
          <a:prstGeom prst="rect">
            <a:avLst/>
          </a:prstGeom>
          <a:noFill/>
          <a:ln>
            <a:noFill/>
          </a:ln>
        </p:spPr>
      </p:pic>
      <p:sp>
        <p:nvSpPr>
          <p:cNvPr id="357" name="Google Shape;357;p16"/>
          <p:cNvSpPr/>
          <p:nvPr/>
        </p:nvSpPr>
        <p:spPr>
          <a:xfrm>
            <a:off x="0" y="0"/>
            <a:ext cx="12188952" cy="6858000"/>
          </a:xfrm>
          <a:prstGeom prst="rect">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8" name="Google Shape;358;p16"/>
          <p:cNvSpPr/>
          <p:nvPr/>
        </p:nvSpPr>
        <p:spPr>
          <a:xfrm>
            <a:off x="538542" y="729175"/>
            <a:ext cx="11099352" cy="53996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6C5AB"/>
              </a:solidFill>
              <a:latin typeface="Arial"/>
              <a:ea typeface="Arial"/>
              <a:cs typeface="Arial"/>
              <a:sym typeface="Arial"/>
            </a:endParaRPr>
          </a:p>
        </p:txBody>
      </p:sp>
      <p:sp>
        <p:nvSpPr>
          <p:cNvPr id="359" name="Google Shape;359;p16"/>
          <p:cNvSpPr txBox="1"/>
          <p:nvPr>
            <p:ph type="title"/>
          </p:nvPr>
        </p:nvSpPr>
        <p:spPr>
          <a:xfrm>
            <a:off x="1178538" y="1124173"/>
            <a:ext cx="3629555" cy="188913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sz="3700">
                <a:latin typeface="Arial"/>
                <a:ea typeface="Arial"/>
                <a:cs typeface="Arial"/>
                <a:sym typeface="Arial"/>
              </a:rPr>
              <a:t>Cox ph model for HAART Initiation Event</a:t>
            </a:r>
            <a:endParaRPr sz="3700">
              <a:latin typeface="Arial"/>
              <a:ea typeface="Arial"/>
              <a:cs typeface="Arial"/>
              <a:sym typeface="Arial"/>
            </a:endParaRPr>
          </a:p>
        </p:txBody>
      </p:sp>
      <p:sp>
        <p:nvSpPr>
          <p:cNvPr id="360" name="Google Shape;360;p16"/>
          <p:cNvSpPr txBox="1"/>
          <p:nvPr>
            <p:ph idx="1" type="body"/>
          </p:nvPr>
        </p:nvSpPr>
        <p:spPr>
          <a:xfrm>
            <a:off x="1191966" y="3424620"/>
            <a:ext cx="3869132" cy="10982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550"/>
              <a:buFont typeface="Arial"/>
              <a:buNone/>
            </a:pPr>
            <a:r>
              <a:rPr lang="en-US" sz="1800"/>
              <a:t>coxph(formula = Surv(time, status) ~ ageatfda + strata(black) + idu + log_cd4nadir, data = df1)</a:t>
            </a:r>
            <a:endParaRPr/>
          </a:p>
          <a:p>
            <a:pPr indent="0" lvl="0" marL="228600" rtl="0" algn="l">
              <a:lnSpc>
                <a:spcPct val="90000"/>
              </a:lnSpc>
              <a:spcBef>
                <a:spcPts val="0"/>
              </a:spcBef>
              <a:spcAft>
                <a:spcPts val="0"/>
              </a:spcAft>
              <a:buClr>
                <a:schemeClr val="dk1"/>
              </a:buClr>
              <a:buSzPts val="707"/>
              <a:buFont typeface="Arial"/>
              <a:buNone/>
            </a:pPr>
            <a:r>
              <a:t/>
            </a:r>
            <a:endParaRPr sz="1800"/>
          </a:p>
          <a:p>
            <a:pPr indent="0" lvl="0" marL="228600" rtl="0" algn="l">
              <a:lnSpc>
                <a:spcPct val="90000"/>
              </a:lnSpc>
              <a:spcBef>
                <a:spcPts val="0"/>
              </a:spcBef>
              <a:spcAft>
                <a:spcPts val="0"/>
              </a:spcAft>
              <a:buSzPts val="1800"/>
              <a:buNone/>
            </a:pPr>
            <a:r>
              <a:t/>
            </a:r>
            <a:endParaRPr sz="1800"/>
          </a:p>
          <a:p>
            <a:pPr indent="-50800" lvl="0" marL="228600" rtl="0" algn="l">
              <a:lnSpc>
                <a:spcPct val="90000"/>
              </a:lnSpc>
              <a:spcBef>
                <a:spcPts val="1000"/>
              </a:spcBef>
              <a:spcAft>
                <a:spcPts val="0"/>
              </a:spcAft>
              <a:buClr>
                <a:schemeClr val="dk1"/>
              </a:buClr>
              <a:buSzPts val="1800"/>
              <a:buNone/>
            </a:pPr>
            <a:r>
              <a:t/>
            </a:r>
            <a:endParaRPr sz="1800"/>
          </a:p>
        </p:txBody>
      </p:sp>
      <p:pic>
        <p:nvPicPr>
          <p:cNvPr descr="A screenshot of a computer program&#10;&#10;Description automatically generated" id="361" name="Google Shape;361;p16"/>
          <p:cNvPicPr preferRelativeResize="0"/>
          <p:nvPr/>
        </p:nvPicPr>
        <p:blipFill rotWithShape="1">
          <a:blip r:embed="rId4">
            <a:alphaModFix/>
          </a:blip>
          <a:srcRect b="-1" l="0" r="11254" t="0"/>
          <a:stretch/>
        </p:blipFill>
        <p:spPr>
          <a:xfrm>
            <a:off x="5359151" y="895610"/>
            <a:ext cx="6107166" cy="5058020"/>
          </a:xfrm>
          <a:prstGeom prst="rect">
            <a:avLst/>
          </a:prstGeom>
          <a:noFill/>
          <a:ln>
            <a:noFill/>
          </a:ln>
        </p:spPr>
      </p:pic>
      <p:sp>
        <p:nvSpPr>
          <p:cNvPr id="362" name="Google Shape;362;p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g1ff5b66d778_0_8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8" name="Google Shape;368;g1ff5b66d778_0_86"/>
          <p:cNvSpPr txBox="1"/>
          <p:nvPr>
            <p:ph type="title"/>
          </p:nvPr>
        </p:nvSpPr>
        <p:spPr>
          <a:xfrm>
            <a:off x="639656" y="679041"/>
            <a:ext cx="10909640" cy="13686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sz="4000">
                <a:solidFill>
                  <a:schemeClr val="dk1"/>
                </a:solidFill>
                <a:latin typeface="Arial"/>
                <a:ea typeface="Arial"/>
                <a:cs typeface="Arial"/>
                <a:sym typeface="Arial"/>
              </a:rPr>
              <a:t>Schoenfeld Residuals Test and plots</a:t>
            </a:r>
            <a:endParaRPr/>
          </a:p>
        </p:txBody>
      </p:sp>
      <p:sp>
        <p:nvSpPr>
          <p:cNvPr id="369" name="Google Shape;369;g1ff5b66d778_0_86"/>
          <p:cNvSpPr/>
          <p:nvPr/>
        </p:nvSpPr>
        <p:spPr>
          <a:xfrm>
            <a:off x="4450080" y="1850683"/>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group of black dots&#10;&#10;Description automatically generated with medium confidence" id="370" name="Google Shape;370;g1ff5b66d778_0_86"/>
          <p:cNvPicPr preferRelativeResize="0"/>
          <p:nvPr/>
        </p:nvPicPr>
        <p:blipFill rotWithShape="1">
          <a:blip r:embed="rId3">
            <a:alphaModFix/>
          </a:blip>
          <a:srcRect b="0" l="0" r="0" t="0"/>
          <a:stretch/>
        </p:blipFill>
        <p:spPr>
          <a:xfrm>
            <a:off x="639656" y="2200940"/>
            <a:ext cx="5774968" cy="3978019"/>
          </a:xfrm>
          <a:prstGeom prst="rect">
            <a:avLst/>
          </a:prstGeom>
          <a:noFill/>
          <a:ln cap="flat" cmpd="sng" w="9525">
            <a:solidFill>
              <a:schemeClr val="dk1"/>
            </a:solidFill>
            <a:prstDash val="solid"/>
            <a:round/>
            <a:headEnd len="sm" w="sm" type="none"/>
            <a:tailEnd len="sm" w="sm" type="none"/>
          </a:ln>
        </p:spPr>
      </p:pic>
      <p:pic>
        <p:nvPicPr>
          <p:cNvPr descr="A black background with white text&#10;&#10;Description automatically generated" id="371" name="Google Shape;371;g1ff5b66d778_0_86"/>
          <p:cNvPicPr preferRelativeResize="0"/>
          <p:nvPr/>
        </p:nvPicPr>
        <p:blipFill rotWithShape="1">
          <a:blip r:embed="rId4">
            <a:alphaModFix/>
          </a:blip>
          <a:srcRect b="0" l="0" r="0" t="0"/>
          <a:stretch/>
        </p:blipFill>
        <p:spPr>
          <a:xfrm>
            <a:off x="6654388" y="2854286"/>
            <a:ext cx="5294800" cy="2289796"/>
          </a:xfrm>
          <a:prstGeom prst="rect">
            <a:avLst/>
          </a:prstGeom>
          <a:noFill/>
          <a:ln>
            <a:noFill/>
          </a:ln>
        </p:spPr>
      </p:pic>
      <p:sp>
        <p:nvSpPr>
          <p:cNvPr id="372" name="Google Shape;372;g1ff5b66d778_0_8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sp>
        <p:nvSpPr>
          <p:cNvPr id="377" name="Google Shape;377;g1ff5b66d778_0_9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8" name="Google Shape;378;g1ff5b66d778_0_96"/>
          <p:cNvSpPr txBox="1"/>
          <p:nvPr>
            <p:ph type="title"/>
          </p:nvPr>
        </p:nvSpPr>
        <p:spPr>
          <a:xfrm>
            <a:off x="503346" y="1044702"/>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sz="3000">
                <a:latin typeface="Arial"/>
                <a:ea typeface="Arial"/>
                <a:cs typeface="Arial"/>
                <a:sym typeface="Arial"/>
              </a:rPr>
              <a:t>Cox ph model for AIDS Diagnosis or Death Event</a:t>
            </a:r>
            <a:endParaRPr/>
          </a:p>
          <a:p>
            <a:pPr indent="0" lvl="0" marL="0" rtl="0" algn="l">
              <a:lnSpc>
                <a:spcPct val="90000"/>
              </a:lnSpc>
              <a:spcBef>
                <a:spcPts val="0"/>
              </a:spcBef>
              <a:spcAft>
                <a:spcPts val="0"/>
              </a:spcAft>
              <a:buClr>
                <a:schemeClr val="dk1"/>
              </a:buClr>
              <a:buSzPts val="3000"/>
              <a:buFont typeface="Play"/>
              <a:buNone/>
            </a:pPr>
            <a:r>
              <a:t/>
            </a:r>
            <a:endParaRPr sz="3000">
              <a:latin typeface="Arial"/>
              <a:ea typeface="Arial"/>
              <a:cs typeface="Arial"/>
              <a:sym typeface="Arial"/>
            </a:endParaRPr>
          </a:p>
        </p:txBody>
      </p:sp>
      <p:sp>
        <p:nvSpPr>
          <p:cNvPr id="379" name="Google Shape;379;g1ff5b66d778_0_96"/>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g1ff5b66d778_0_96"/>
          <p:cNvSpPr txBox="1"/>
          <p:nvPr>
            <p:ph idx="1" type="body"/>
          </p:nvPr>
        </p:nvSpPr>
        <p:spPr>
          <a:xfrm>
            <a:off x="643278" y="3001146"/>
            <a:ext cx="4818888" cy="354787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200"/>
              <a:t>coxph(Surv(time, status) </a:t>
            </a:r>
            <a:endParaRPr/>
          </a:p>
          <a:p>
            <a:pPr indent="0" lvl="0" marL="0" rtl="0" algn="l">
              <a:lnSpc>
                <a:spcPct val="90000"/>
              </a:lnSpc>
              <a:spcBef>
                <a:spcPts val="1000"/>
              </a:spcBef>
              <a:spcAft>
                <a:spcPts val="0"/>
              </a:spcAft>
              <a:buSzPts val="1800"/>
              <a:buNone/>
            </a:pPr>
            <a:r>
              <a:rPr lang="en-US" sz="2200"/>
              <a:t>~ ageatfda + black + idu + log_cd4nadir, data = df2)</a:t>
            </a:r>
            <a:endParaRPr/>
          </a:p>
        </p:txBody>
      </p:sp>
      <p:pic>
        <p:nvPicPr>
          <p:cNvPr id="381" name="Google Shape;381;g1ff5b66d778_0_96"/>
          <p:cNvPicPr preferRelativeResize="0"/>
          <p:nvPr/>
        </p:nvPicPr>
        <p:blipFill rotWithShape="1">
          <a:blip r:embed="rId3">
            <a:alphaModFix/>
          </a:blip>
          <a:srcRect b="0" l="0" r="0" t="0"/>
          <a:stretch/>
        </p:blipFill>
        <p:spPr>
          <a:xfrm>
            <a:off x="5429695" y="938350"/>
            <a:ext cx="6310734" cy="4981300"/>
          </a:xfrm>
          <a:prstGeom prst="rect">
            <a:avLst/>
          </a:prstGeom>
          <a:noFill/>
          <a:ln>
            <a:noFill/>
          </a:ln>
        </p:spPr>
      </p:pic>
      <p:sp>
        <p:nvSpPr>
          <p:cNvPr id="382" name="Google Shape;382;g1ff5b66d778_0_9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 name="Shape 386"/>
        <p:cNvGrpSpPr/>
        <p:nvPr/>
      </p:nvGrpSpPr>
      <p:grpSpPr>
        <a:xfrm>
          <a:off x="0" y="0"/>
          <a:ext cx="0" cy="0"/>
          <a:chOff x="0" y="0"/>
          <a:chExt cx="0" cy="0"/>
        </a:xfrm>
      </p:grpSpPr>
      <p:sp>
        <p:nvSpPr>
          <p:cNvPr id="387" name="Google Shape;387;g1ff5b66d778_0_10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8" name="Google Shape;388;g1ff5b66d778_0_101"/>
          <p:cNvSpPr txBox="1"/>
          <p:nvPr>
            <p:ph type="title"/>
          </p:nvPr>
        </p:nvSpPr>
        <p:spPr>
          <a:xfrm>
            <a:off x="639656" y="1038837"/>
            <a:ext cx="10909640" cy="13686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None/>
            </a:pPr>
            <a:r>
              <a:rPr lang="en-US" sz="4000">
                <a:solidFill>
                  <a:schemeClr val="dk1"/>
                </a:solidFill>
                <a:latin typeface="Arial"/>
                <a:ea typeface="Arial"/>
                <a:cs typeface="Arial"/>
                <a:sym typeface="Arial"/>
              </a:rPr>
              <a:t>Schoenfeld Residuals Test and plots</a:t>
            </a:r>
            <a:endParaRPr/>
          </a:p>
          <a:p>
            <a:pPr indent="0" lvl="0" marL="0" rtl="0" algn="ctr">
              <a:lnSpc>
                <a:spcPct val="90000"/>
              </a:lnSpc>
              <a:spcBef>
                <a:spcPts val="0"/>
              </a:spcBef>
              <a:spcAft>
                <a:spcPts val="0"/>
              </a:spcAft>
              <a:buSzPts val="1800"/>
              <a:buNone/>
            </a:pPr>
            <a:r>
              <a:t/>
            </a:r>
            <a:endParaRPr sz="5100">
              <a:solidFill>
                <a:schemeClr val="dk1"/>
              </a:solidFill>
              <a:latin typeface="Arial"/>
              <a:ea typeface="Arial"/>
              <a:cs typeface="Arial"/>
              <a:sym typeface="Arial"/>
            </a:endParaRPr>
          </a:p>
        </p:txBody>
      </p:sp>
      <p:sp>
        <p:nvSpPr>
          <p:cNvPr id="389" name="Google Shape;389;g1ff5b66d778_0_101"/>
          <p:cNvSpPr/>
          <p:nvPr/>
        </p:nvSpPr>
        <p:spPr>
          <a:xfrm>
            <a:off x="4450080" y="1850683"/>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group of black and white graphs&#10;&#10;Description automatically generated" id="390" name="Google Shape;390;g1ff5b66d778_0_101"/>
          <p:cNvPicPr preferRelativeResize="0"/>
          <p:nvPr/>
        </p:nvPicPr>
        <p:blipFill rotWithShape="1">
          <a:blip r:embed="rId3">
            <a:alphaModFix/>
          </a:blip>
          <a:srcRect b="0" l="0" r="0" t="0"/>
          <a:stretch/>
        </p:blipFill>
        <p:spPr>
          <a:xfrm>
            <a:off x="771781" y="2222205"/>
            <a:ext cx="6033056" cy="3894492"/>
          </a:xfrm>
          <a:prstGeom prst="rect">
            <a:avLst/>
          </a:prstGeom>
          <a:noFill/>
          <a:ln cap="flat" cmpd="sng" w="9525">
            <a:solidFill>
              <a:schemeClr val="dk1"/>
            </a:solidFill>
            <a:prstDash val="solid"/>
            <a:round/>
            <a:headEnd len="sm" w="sm" type="none"/>
            <a:tailEnd len="sm" w="sm" type="none"/>
          </a:ln>
        </p:spPr>
      </p:pic>
      <p:pic>
        <p:nvPicPr>
          <p:cNvPr descr="A black background with white text&#10;&#10;Description automatically generated" id="391" name="Google Shape;391;g1ff5b66d778_0_101"/>
          <p:cNvPicPr preferRelativeResize="0"/>
          <p:nvPr/>
        </p:nvPicPr>
        <p:blipFill rotWithShape="1">
          <a:blip r:embed="rId4">
            <a:alphaModFix/>
          </a:blip>
          <a:srcRect b="0" l="0" r="0" t="0"/>
          <a:stretch/>
        </p:blipFill>
        <p:spPr>
          <a:xfrm>
            <a:off x="7038753" y="2886740"/>
            <a:ext cx="4433778" cy="2280684"/>
          </a:xfrm>
          <a:prstGeom prst="rect">
            <a:avLst/>
          </a:prstGeom>
          <a:noFill/>
          <a:ln>
            <a:noFill/>
          </a:ln>
        </p:spPr>
      </p:pic>
      <p:sp>
        <p:nvSpPr>
          <p:cNvPr id="392" name="Google Shape;392;g1ff5b66d778_0_1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4"/>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 name="Google Shape;112;p4"/>
          <p:cNvSpPr txBox="1"/>
          <p:nvPr>
            <p:ph type="title"/>
          </p:nvPr>
        </p:nvSpPr>
        <p:spPr>
          <a:xfrm>
            <a:off x="838200" y="587150"/>
            <a:ext cx="5558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latin typeface="Arial"/>
                <a:ea typeface="Arial"/>
                <a:cs typeface="Arial"/>
                <a:sym typeface="Arial"/>
              </a:rPr>
              <a:t>Research Questions</a:t>
            </a:r>
            <a:endParaRPr/>
          </a:p>
        </p:txBody>
      </p:sp>
      <p:sp>
        <p:nvSpPr>
          <p:cNvPr id="113" name="Google Shape;113;p4"/>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4"/>
          <p:cNvSpPr txBox="1"/>
          <p:nvPr>
            <p:ph idx="1" type="body"/>
          </p:nvPr>
        </p:nvSpPr>
        <p:spPr>
          <a:xfrm>
            <a:off x="367825" y="2356777"/>
            <a:ext cx="6165900" cy="315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lang="en-US" sz="1800">
                <a:highlight>
                  <a:srgbClr val="FFFFFF"/>
                </a:highlight>
              </a:rPr>
              <a:t>1. How does the survival probability change across time for different groups in the dataset following the initiation of HAART or an AIDS Diagnosis/Death?</a:t>
            </a:r>
            <a:endParaRPr sz="1800">
              <a:highlight>
                <a:srgbClr val="FFFFFF"/>
              </a:highlight>
            </a:endParaRPr>
          </a:p>
          <a:p>
            <a:pPr indent="0" lvl="0" marL="0" rtl="0" algn="l">
              <a:lnSpc>
                <a:spcPct val="90000"/>
              </a:lnSpc>
              <a:spcBef>
                <a:spcPts val="0"/>
              </a:spcBef>
              <a:spcAft>
                <a:spcPts val="0"/>
              </a:spcAft>
              <a:buSzPts val="1800"/>
              <a:buNone/>
            </a:pPr>
            <a:r>
              <a:t/>
            </a:r>
            <a:endParaRPr sz="1800">
              <a:highlight>
                <a:srgbClr val="FFFFFF"/>
              </a:highlight>
            </a:endParaRPr>
          </a:p>
          <a:p>
            <a:pPr indent="0" lvl="0" marL="0" rtl="0" algn="l">
              <a:lnSpc>
                <a:spcPct val="90000"/>
              </a:lnSpc>
              <a:spcBef>
                <a:spcPts val="0"/>
              </a:spcBef>
              <a:spcAft>
                <a:spcPts val="0"/>
              </a:spcAft>
              <a:buSzPts val="1800"/>
              <a:buNone/>
            </a:pPr>
            <a:r>
              <a:rPr lang="en-US" sz="1800">
                <a:highlight>
                  <a:srgbClr val="FFFFFF"/>
                </a:highlight>
              </a:rPr>
              <a:t>2. What combination of factors best explains the time to initiation of HAART or an AIDS Diagnosis/Death?</a:t>
            </a:r>
            <a:endParaRPr sz="3000"/>
          </a:p>
          <a:p>
            <a:pPr indent="0" lvl="0" marL="0" rtl="0" algn="l">
              <a:lnSpc>
                <a:spcPct val="90000"/>
              </a:lnSpc>
              <a:spcBef>
                <a:spcPts val="600"/>
              </a:spcBef>
              <a:spcAft>
                <a:spcPts val="0"/>
              </a:spcAft>
              <a:buSzPts val="1800"/>
              <a:buNone/>
            </a:pPr>
            <a:r>
              <a:t/>
            </a:r>
            <a:endParaRPr sz="1800">
              <a:highlight>
                <a:srgbClr val="FFFFFF"/>
              </a:highlight>
            </a:endParaRPr>
          </a:p>
          <a:p>
            <a:pPr indent="0" lvl="0" marL="0" rtl="0" algn="l">
              <a:lnSpc>
                <a:spcPct val="90000"/>
              </a:lnSpc>
              <a:spcBef>
                <a:spcPts val="600"/>
              </a:spcBef>
              <a:spcAft>
                <a:spcPts val="600"/>
              </a:spcAft>
              <a:buSzPts val="1800"/>
              <a:buNone/>
            </a:pPr>
            <a:r>
              <a:rPr lang="en-US" sz="1800">
                <a:highlight>
                  <a:srgbClr val="FFFFFF"/>
                </a:highlight>
              </a:rPr>
              <a:t>3. </a:t>
            </a:r>
            <a:r>
              <a:rPr lang="en-US" sz="1800">
                <a:highlight>
                  <a:srgbClr val="FFFFFF"/>
                </a:highlight>
              </a:rPr>
              <a:t>What is Random Survival Forest modeling, and how can it be used with this dataset to predict HIV outcomes?</a:t>
            </a:r>
            <a:endParaRPr sz="3000"/>
          </a:p>
        </p:txBody>
      </p:sp>
      <p:sp>
        <p:nvSpPr>
          <p:cNvPr id="115" name="Google Shape;115;p4"/>
          <p:cNvSpPr/>
          <p:nvPr/>
        </p:nvSpPr>
        <p:spPr>
          <a:xfrm>
            <a:off x="6821310" y="2624479"/>
            <a:ext cx="812427" cy="812427"/>
          </a:xfrm>
          <a:prstGeom prst="ellipse">
            <a:avLst/>
          </a:prstGeom>
          <a:noFill/>
          <a:ln cap="flat" cmpd="sng" w="1270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6" name="Google Shape;116;p4"/>
          <p:cNvSpPr/>
          <p:nvPr/>
        </p:nvSpPr>
        <p:spPr>
          <a:xfrm rot="-5400000">
            <a:off x="8912417" y="1218531"/>
            <a:ext cx="2387600" cy="2387600"/>
          </a:xfrm>
          <a:prstGeom prst="blockArc">
            <a:avLst>
              <a:gd fmla="val 10800000" name="adj1"/>
              <a:gd fmla="val 0" name="adj2"/>
              <a:gd fmla="val 25000" name="adj3"/>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7" name="Google Shape;117;p4"/>
          <p:cNvSpPr/>
          <p:nvPr/>
        </p:nvSpPr>
        <p:spPr>
          <a:xfrm>
            <a:off x="6821310" y="0"/>
            <a:ext cx="2315251" cy="1550992"/>
          </a:xfrm>
          <a:custGeom>
            <a:rect b="b" l="l" r="r" t="t"/>
            <a:pathLst>
              <a:path extrusionOk="0" h="1550992" w="2315251">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118" name="Google Shape;118;p4"/>
          <p:cNvCxnSpPr/>
          <p:nvPr/>
        </p:nvCxnSpPr>
        <p:spPr>
          <a:xfrm>
            <a:off x="11724638" y="1331572"/>
            <a:ext cx="0" cy="1597708"/>
          </a:xfrm>
          <a:prstGeom prst="straightConnector1">
            <a:avLst/>
          </a:prstGeom>
          <a:noFill/>
          <a:ln cap="rnd" cmpd="sng" w="127000">
            <a:solidFill>
              <a:schemeClr val="accent4"/>
            </a:solidFill>
            <a:prstDash val="dash"/>
            <a:round/>
            <a:headEnd len="sm" w="sm" type="none"/>
            <a:tailEnd len="sm" w="sm" type="none"/>
          </a:ln>
        </p:spPr>
      </p:cxnSp>
      <p:sp>
        <p:nvSpPr>
          <p:cNvPr id="119" name="Google Shape;119;p4"/>
          <p:cNvSpPr/>
          <p:nvPr/>
        </p:nvSpPr>
        <p:spPr>
          <a:xfrm>
            <a:off x="11005550" y="4112081"/>
            <a:ext cx="1186451" cy="1771650"/>
          </a:xfrm>
          <a:custGeom>
            <a:rect b="b" l="l" r="r" t="t"/>
            <a:pathLst>
              <a:path extrusionOk="0" h="1771650" w="1186451">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 name="Google Shape;120;p4"/>
          <p:cNvSpPr/>
          <p:nvPr/>
        </p:nvSpPr>
        <p:spPr>
          <a:xfrm rot="-607105">
            <a:off x="6086940" y="4145122"/>
            <a:ext cx="4083433" cy="4083433"/>
          </a:xfrm>
          <a:prstGeom prst="arc">
            <a:avLst>
              <a:gd fmla="val 16200000" name="adj1"/>
              <a:gd fmla="val 0" name="adj2"/>
            </a:avLst>
          </a:prstGeom>
          <a:noFill/>
          <a:ln cap="rnd" cmpd="sng" w="127000">
            <a:solidFill>
              <a:schemeClr val="accent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1" name="Google Shape;121;p4"/>
          <p:cNvSpPr/>
          <p:nvPr/>
        </p:nvSpPr>
        <p:spPr>
          <a:xfrm>
            <a:off x="6821310" y="4962670"/>
            <a:ext cx="2643352" cy="1895331"/>
          </a:xfrm>
          <a:custGeom>
            <a:rect b="b" l="l" r="r" t="t"/>
            <a:pathLst>
              <a:path extrusionOk="0" h="1895331" w="2643352">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d9e5053542_0_22"/>
          <p:cNvSpPr txBox="1"/>
          <p:nvPr>
            <p:ph type="title"/>
          </p:nvPr>
        </p:nvSpPr>
        <p:spPr>
          <a:xfrm>
            <a:off x="2339400" y="0"/>
            <a:ext cx="7513200" cy="69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000">
                <a:latin typeface="Arial"/>
                <a:ea typeface="Arial"/>
                <a:cs typeface="Arial"/>
                <a:sym typeface="Arial"/>
              </a:rPr>
              <a:t>Exploring Predictive Models: Decision Tree</a:t>
            </a:r>
            <a:endParaRPr sz="3000">
              <a:latin typeface="Arial"/>
              <a:ea typeface="Arial"/>
              <a:cs typeface="Arial"/>
              <a:sym typeface="Arial"/>
            </a:endParaRPr>
          </a:p>
        </p:txBody>
      </p:sp>
      <p:pic>
        <p:nvPicPr>
          <p:cNvPr id="398" name="Google Shape;398;g2d9e5053542_0_22"/>
          <p:cNvPicPr preferRelativeResize="0"/>
          <p:nvPr/>
        </p:nvPicPr>
        <p:blipFill rotWithShape="1">
          <a:blip r:embed="rId3">
            <a:alphaModFix/>
          </a:blip>
          <a:srcRect b="0" l="0" r="0" t="0"/>
          <a:stretch/>
        </p:blipFill>
        <p:spPr>
          <a:xfrm>
            <a:off x="509100" y="786800"/>
            <a:ext cx="5593449" cy="3300275"/>
          </a:xfrm>
          <a:prstGeom prst="rect">
            <a:avLst/>
          </a:prstGeom>
          <a:noFill/>
          <a:ln cap="flat" cmpd="sng" w="9525">
            <a:solidFill>
              <a:schemeClr val="dk2"/>
            </a:solidFill>
            <a:prstDash val="solid"/>
            <a:round/>
            <a:headEnd len="sm" w="sm" type="none"/>
            <a:tailEnd len="sm" w="sm" type="none"/>
          </a:ln>
        </p:spPr>
      </p:pic>
      <p:pic>
        <p:nvPicPr>
          <p:cNvPr id="399" name="Google Shape;399;g2d9e5053542_0_22"/>
          <p:cNvPicPr preferRelativeResize="0"/>
          <p:nvPr/>
        </p:nvPicPr>
        <p:blipFill rotWithShape="1">
          <a:blip r:embed="rId4">
            <a:alphaModFix/>
          </a:blip>
          <a:srcRect b="0" l="0" r="0" t="0"/>
          <a:stretch/>
        </p:blipFill>
        <p:spPr>
          <a:xfrm>
            <a:off x="7210749" y="699300"/>
            <a:ext cx="4264751" cy="3235670"/>
          </a:xfrm>
          <a:prstGeom prst="rect">
            <a:avLst/>
          </a:prstGeom>
          <a:noFill/>
          <a:ln cap="flat" cmpd="sng" w="9525">
            <a:solidFill>
              <a:schemeClr val="dk2"/>
            </a:solidFill>
            <a:prstDash val="solid"/>
            <a:round/>
            <a:headEnd len="sm" w="sm" type="none"/>
            <a:tailEnd len="sm" w="sm" type="none"/>
          </a:ln>
        </p:spPr>
      </p:pic>
      <p:cxnSp>
        <p:nvCxnSpPr>
          <p:cNvPr id="400" name="Google Shape;400;g2d9e5053542_0_22"/>
          <p:cNvCxnSpPr/>
          <p:nvPr/>
        </p:nvCxnSpPr>
        <p:spPr>
          <a:xfrm>
            <a:off x="6711350" y="699300"/>
            <a:ext cx="15300" cy="4737900"/>
          </a:xfrm>
          <a:prstGeom prst="straightConnector1">
            <a:avLst/>
          </a:prstGeom>
          <a:noFill/>
          <a:ln cap="flat" cmpd="sng" w="9525">
            <a:solidFill>
              <a:schemeClr val="dk2"/>
            </a:solidFill>
            <a:prstDash val="solid"/>
            <a:round/>
            <a:headEnd len="sm" w="sm" type="none"/>
            <a:tailEnd len="sm" w="sm" type="none"/>
          </a:ln>
        </p:spPr>
      </p:cxnSp>
      <p:sp>
        <p:nvSpPr>
          <p:cNvPr id="401" name="Google Shape;401;g2d9e5053542_0_22"/>
          <p:cNvSpPr txBox="1"/>
          <p:nvPr/>
        </p:nvSpPr>
        <p:spPr>
          <a:xfrm>
            <a:off x="509100" y="4301500"/>
            <a:ext cx="5508600" cy="69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D0D0D"/>
                </a:solidFill>
                <a:highlight>
                  <a:srgbClr val="FFFFFF"/>
                </a:highlight>
                <a:latin typeface="Roboto"/>
                <a:ea typeface="Roboto"/>
                <a:cs typeface="Roboto"/>
                <a:sym typeface="Roboto"/>
              </a:rPr>
              <a:t>The model's overall accuracy is </a:t>
            </a:r>
            <a:r>
              <a:rPr b="1" i="0" lang="en-US" sz="1400" u="none" cap="none" strike="noStrike">
                <a:solidFill>
                  <a:srgbClr val="0D0D0D"/>
                </a:solidFill>
                <a:highlight>
                  <a:srgbClr val="FFFFFF"/>
                </a:highlight>
                <a:latin typeface="Roboto"/>
                <a:ea typeface="Roboto"/>
                <a:cs typeface="Roboto"/>
                <a:sym typeface="Roboto"/>
              </a:rPr>
              <a:t>58.71%</a:t>
            </a:r>
            <a:r>
              <a:rPr b="0" i="0" lang="en-US" sz="1400" u="none" cap="none" strike="noStrike">
                <a:solidFill>
                  <a:srgbClr val="0D0D0D"/>
                </a:solidFill>
                <a:highlight>
                  <a:srgbClr val="FFFFFF"/>
                </a:highlight>
                <a:latin typeface="Roboto"/>
                <a:ea typeface="Roboto"/>
                <a:cs typeface="Roboto"/>
                <a:sym typeface="Roboto"/>
              </a:rPr>
              <a:t>, indicating that approximately</a:t>
            </a:r>
            <a:r>
              <a:rPr b="1" i="0" lang="en-US" sz="1400" u="none" cap="none" strike="noStrike">
                <a:solidFill>
                  <a:srgbClr val="0D0D0D"/>
                </a:solidFill>
                <a:highlight>
                  <a:srgbClr val="FFFFFF"/>
                </a:highlight>
                <a:latin typeface="Roboto"/>
                <a:ea typeface="Roboto"/>
                <a:cs typeface="Roboto"/>
                <a:sym typeface="Roboto"/>
              </a:rPr>
              <a:t> 58.71% of the cases were correctly classified</a:t>
            </a:r>
            <a:r>
              <a:rPr b="0" i="0" lang="en-US" sz="1400" u="none" cap="none" strike="noStrike">
                <a:solidFill>
                  <a:srgbClr val="0D0D0D"/>
                </a:solidFill>
                <a:highlight>
                  <a:srgbClr val="FFFFFF"/>
                </a:highlight>
                <a:latin typeface="Roboto"/>
                <a:ea typeface="Roboto"/>
                <a:cs typeface="Roboto"/>
                <a:sym typeface="Roboto"/>
              </a:rPr>
              <a:t>.</a:t>
            </a:r>
            <a:endParaRPr b="0" i="0" sz="1400" u="none" cap="none" strike="noStrike">
              <a:solidFill>
                <a:schemeClr val="dk1"/>
              </a:solidFill>
              <a:latin typeface="Arial"/>
              <a:ea typeface="Arial"/>
              <a:cs typeface="Arial"/>
              <a:sym typeface="Arial"/>
            </a:endParaRPr>
          </a:p>
        </p:txBody>
      </p:sp>
      <p:pic>
        <p:nvPicPr>
          <p:cNvPr id="402" name="Google Shape;402;g2d9e5053542_0_22"/>
          <p:cNvPicPr preferRelativeResize="0"/>
          <p:nvPr/>
        </p:nvPicPr>
        <p:blipFill rotWithShape="1">
          <a:blip r:embed="rId5">
            <a:alphaModFix/>
          </a:blip>
          <a:srcRect b="0" l="0" r="0" t="0"/>
          <a:stretch/>
        </p:blipFill>
        <p:spPr>
          <a:xfrm>
            <a:off x="7210750" y="4238300"/>
            <a:ext cx="4264749" cy="1814725"/>
          </a:xfrm>
          <a:prstGeom prst="rect">
            <a:avLst/>
          </a:prstGeom>
          <a:noFill/>
          <a:ln cap="flat" cmpd="sng" w="9525">
            <a:solidFill>
              <a:schemeClr val="dk2"/>
            </a:solidFill>
            <a:prstDash val="solid"/>
            <a:round/>
            <a:headEnd len="sm" w="sm" type="none"/>
            <a:tailEnd len="sm" w="sm" type="none"/>
          </a:ln>
        </p:spPr>
      </p:pic>
      <p:sp>
        <p:nvSpPr>
          <p:cNvPr id="403" name="Google Shape;403;g2d9e5053542_0_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404" name="Google Shape;404;g2d9e5053542_0_22"/>
          <p:cNvSpPr txBox="1"/>
          <p:nvPr/>
        </p:nvSpPr>
        <p:spPr>
          <a:xfrm>
            <a:off x="548250" y="4907175"/>
            <a:ext cx="5430300" cy="219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n-US" sz="1300">
                <a:solidFill>
                  <a:srgbClr val="0D0D0D"/>
                </a:solidFill>
                <a:highlight>
                  <a:srgbClr val="FFFFFF"/>
                </a:highlight>
                <a:latin typeface="Roboto"/>
                <a:ea typeface="Roboto"/>
                <a:cs typeface="Roboto"/>
                <a:sym typeface="Roboto"/>
              </a:rPr>
              <a:t>Sensitivity and Specificity:</a:t>
            </a:r>
            <a:endParaRPr b="1" sz="1300">
              <a:solidFill>
                <a:srgbClr val="0D0D0D"/>
              </a:solidFill>
              <a:highlight>
                <a:srgbClr val="FFFFFF"/>
              </a:highlight>
              <a:latin typeface="Roboto"/>
              <a:ea typeface="Roboto"/>
              <a:cs typeface="Roboto"/>
              <a:sym typeface="Roboto"/>
            </a:endParaRPr>
          </a:p>
          <a:p>
            <a:pPr indent="-304800" lvl="0" marL="457200" rtl="0" algn="l">
              <a:lnSpc>
                <a:spcPct val="115000"/>
              </a:lnSpc>
              <a:spcBef>
                <a:spcPts val="200"/>
              </a:spcBef>
              <a:spcAft>
                <a:spcPts val="0"/>
              </a:spcAft>
              <a:buClr>
                <a:srgbClr val="0D0D0D"/>
              </a:buClr>
              <a:buSzPts val="1200"/>
              <a:buFont typeface="Roboto"/>
              <a:buChar char="●"/>
            </a:pPr>
            <a:r>
              <a:rPr lang="en-US" sz="1200">
                <a:solidFill>
                  <a:srgbClr val="0D0D0D"/>
                </a:solidFill>
                <a:highlight>
                  <a:srgbClr val="FFFFFF"/>
                </a:highlight>
                <a:latin typeface="Roboto"/>
                <a:ea typeface="Roboto"/>
                <a:cs typeface="Roboto"/>
                <a:sym typeface="Roboto"/>
              </a:rPr>
              <a:t>For </a:t>
            </a:r>
            <a:r>
              <a:rPr b="1" lang="en-US" sz="1200">
                <a:solidFill>
                  <a:srgbClr val="0D0D0D"/>
                </a:solidFill>
                <a:highlight>
                  <a:srgbClr val="FFFFFF"/>
                </a:highlight>
                <a:latin typeface="Roboto"/>
                <a:ea typeface="Roboto"/>
                <a:cs typeface="Roboto"/>
                <a:sym typeface="Roboto"/>
              </a:rPr>
              <a:t>Class 1 (HAART initiation)</a:t>
            </a:r>
            <a:r>
              <a:rPr lang="en-US" sz="1200">
                <a:solidFill>
                  <a:srgbClr val="0D0D0D"/>
                </a:solidFill>
                <a:highlight>
                  <a:srgbClr val="FFFFFF"/>
                </a:highlight>
                <a:latin typeface="Roboto"/>
                <a:ea typeface="Roboto"/>
                <a:cs typeface="Roboto"/>
                <a:sym typeface="Roboto"/>
              </a:rPr>
              <a:t>, sensitivity (74.29%), indicating that it effectively identifies true positive cases. </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US" sz="1200">
                <a:solidFill>
                  <a:srgbClr val="0D0D0D"/>
                </a:solidFill>
                <a:highlight>
                  <a:srgbClr val="FFFFFF"/>
                </a:highlight>
                <a:latin typeface="Roboto"/>
                <a:ea typeface="Roboto"/>
                <a:cs typeface="Roboto"/>
                <a:sym typeface="Roboto"/>
              </a:rPr>
              <a:t>For </a:t>
            </a:r>
            <a:r>
              <a:rPr b="1" lang="en-US" sz="1200">
                <a:solidFill>
                  <a:srgbClr val="0D0D0D"/>
                </a:solidFill>
                <a:highlight>
                  <a:srgbClr val="FFFFFF"/>
                </a:highlight>
                <a:latin typeface="Roboto"/>
                <a:ea typeface="Roboto"/>
                <a:cs typeface="Roboto"/>
                <a:sym typeface="Roboto"/>
              </a:rPr>
              <a:t>Class 0</a:t>
            </a:r>
            <a:r>
              <a:rPr lang="en-US" sz="1200">
                <a:solidFill>
                  <a:srgbClr val="0D0D0D"/>
                </a:solidFill>
                <a:highlight>
                  <a:srgbClr val="FFFFFF"/>
                </a:highlight>
                <a:latin typeface="Roboto"/>
                <a:ea typeface="Roboto"/>
                <a:cs typeface="Roboto"/>
                <a:sym typeface="Roboto"/>
              </a:rPr>
              <a:t> (</a:t>
            </a:r>
            <a:r>
              <a:rPr b="1" lang="en-US" sz="1200">
                <a:solidFill>
                  <a:srgbClr val="0D0D0D"/>
                </a:solidFill>
                <a:highlight>
                  <a:srgbClr val="FFFFFF"/>
                </a:highlight>
                <a:latin typeface="Roboto"/>
                <a:ea typeface="Roboto"/>
                <a:cs typeface="Roboto"/>
                <a:sym typeface="Roboto"/>
              </a:rPr>
              <a:t>Censoring</a:t>
            </a:r>
            <a:r>
              <a:rPr lang="en-US" sz="1200">
                <a:solidFill>
                  <a:srgbClr val="0D0D0D"/>
                </a:solidFill>
                <a:highlight>
                  <a:srgbClr val="FFFFFF"/>
                </a:highlight>
                <a:latin typeface="Roboto"/>
                <a:ea typeface="Roboto"/>
                <a:cs typeface="Roboto"/>
                <a:sym typeface="Roboto"/>
              </a:rPr>
              <a:t>), the model demonstrates high specificity (91.57%) but lower sensitivity (60.20%).</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US" sz="1200">
                <a:solidFill>
                  <a:srgbClr val="0D0D0D"/>
                </a:solidFill>
                <a:highlight>
                  <a:srgbClr val="FFFFFF"/>
                </a:highlight>
                <a:latin typeface="Roboto"/>
                <a:ea typeface="Roboto"/>
                <a:cs typeface="Roboto"/>
                <a:sym typeface="Roboto"/>
              </a:rPr>
              <a:t>For </a:t>
            </a:r>
            <a:r>
              <a:rPr b="1" lang="en-US" sz="1200">
                <a:solidFill>
                  <a:srgbClr val="0D0D0D"/>
                </a:solidFill>
                <a:highlight>
                  <a:srgbClr val="FFFFFF"/>
                </a:highlight>
                <a:latin typeface="Roboto"/>
                <a:ea typeface="Roboto"/>
                <a:cs typeface="Roboto"/>
                <a:sym typeface="Roboto"/>
              </a:rPr>
              <a:t>Class 2</a:t>
            </a:r>
            <a:r>
              <a:rPr lang="en-US" sz="1200">
                <a:solidFill>
                  <a:srgbClr val="0D0D0D"/>
                </a:solidFill>
                <a:highlight>
                  <a:srgbClr val="FFFFFF"/>
                </a:highlight>
                <a:latin typeface="Roboto"/>
                <a:ea typeface="Roboto"/>
                <a:cs typeface="Roboto"/>
                <a:sym typeface="Roboto"/>
              </a:rPr>
              <a:t> (</a:t>
            </a:r>
            <a:r>
              <a:rPr b="1" lang="en-US" sz="1200">
                <a:solidFill>
                  <a:srgbClr val="0D0D0D"/>
                </a:solidFill>
                <a:highlight>
                  <a:srgbClr val="FFFFFF"/>
                </a:highlight>
                <a:latin typeface="Roboto"/>
                <a:ea typeface="Roboto"/>
                <a:cs typeface="Roboto"/>
                <a:sym typeface="Roboto"/>
              </a:rPr>
              <a:t>AIDS/Death before HAAR</a:t>
            </a:r>
            <a:r>
              <a:rPr lang="en-US" sz="1200">
                <a:solidFill>
                  <a:srgbClr val="0D0D0D"/>
                </a:solidFill>
                <a:highlight>
                  <a:srgbClr val="FFFFFF"/>
                </a:highlight>
                <a:latin typeface="Roboto"/>
                <a:ea typeface="Roboto"/>
                <a:cs typeface="Roboto"/>
                <a:sym typeface="Roboto"/>
              </a:rPr>
              <a:t>T), both sensitivity (29.74%) and specificity (83.74%) are moderate.</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2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g1ff5b66d778_0_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0" name="Google Shape;410;g1ff5b66d778_0_0"/>
          <p:cNvSpPr/>
          <p:nvPr/>
        </p:nvSpPr>
        <p:spPr>
          <a:xfrm flipH="1">
            <a:off x="1" y="0"/>
            <a:ext cx="5511704" cy="6858000"/>
          </a:xfrm>
          <a:custGeom>
            <a:rect b="b" l="l" r="r" t="t"/>
            <a:pathLst>
              <a:path extrusionOk="0" h="6886576" w="5511704">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dk2">
              <a:alpha val="49803"/>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1" name="Google Shape;411;g1ff5b66d778_0_0"/>
          <p:cNvSpPr txBox="1"/>
          <p:nvPr>
            <p:ph type="title"/>
          </p:nvPr>
        </p:nvSpPr>
        <p:spPr>
          <a:xfrm>
            <a:off x="241172" y="712250"/>
            <a:ext cx="5019675" cy="54313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Exploring Advanced Predictive Models: Random Survival Forests (RSF)</a:t>
            </a:r>
            <a:endParaRPr/>
          </a:p>
        </p:txBody>
      </p:sp>
      <p:sp>
        <p:nvSpPr>
          <p:cNvPr id="412" name="Google Shape;412;g1ff5b66d778_0_0"/>
          <p:cNvSpPr txBox="1"/>
          <p:nvPr>
            <p:ph idx="1" type="body"/>
          </p:nvPr>
        </p:nvSpPr>
        <p:spPr>
          <a:xfrm>
            <a:off x="5511705" y="797441"/>
            <a:ext cx="5842095" cy="5007005"/>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1000"/>
              </a:spcBef>
              <a:spcAft>
                <a:spcPts val="0"/>
              </a:spcAft>
              <a:buSzPts val="1800"/>
              <a:buChar char="•"/>
            </a:pPr>
            <a:r>
              <a:rPr lang="en-US" sz="2000"/>
              <a:t>Random Survival Forest is an extension of the Random Forests algorithm, tailored for survival analysis. It uses an ensemble of decision trees to predict the survival function of an individual.</a:t>
            </a:r>
            <a:endParaRPr/>
          </a:p>
          <a:p>
            <a:pPr indent="-228600" lvl="0" marL="342900" rtl="0" algn="l">
              <a:lnSpc>
                <a:spcPct val="90000"/>
              </a:lnSpc>
              <a:spcBef>
                <a:spcPts val="1000"/>
              </a:spcBef>
              <a:spcAft>
                <a:spcPts val="0"/>
              </a:spcAft>
              <a:buSzPts val="1800"/>
              <a:buNone/>
            </a:pPr>
            <a:r>
              <a:t/>
            </a:r>
            <a:endParaRPr sz="2000"/>
          </a:p>
          <a:p>
            <a:pPr indent="-342900" lvl="0" marL="342900" rtl="0" algn="l">
              <a:lnSpc>
                <a:spcPct val="90000"/>
              </a:lnSpc>
              <a:spcBef>
                <a:spcPts val="1000"/>
              </a:spcBef>
              <a:spcAft>
                <a:spcPts val="0"/>
              </a:spcAft>
              <a:buSzPts val="1800"/>
              <a:buChar char="•"/>
            </a:pPr>
            <a:r>
              <a:rPr lang="en-US" sz="2000"/>
              <a:t>"randomForestSRC" package in R can be used to implement RSF</a:t>
            </a:r>
            <a:endParaRPr/>
          </a:p>
          <a:p>
            <a:pPr indent="-228600" lvl="0" marL="342900" rtl="0" algn="l">
              <a:lnSpc>
                <a:spcPct val="90000"/>
              </a:lnSpc>
              <a:spcBef>
                <a:spcPts val="1000"/>
              </a:spcBef>
              <a:spcAft>
                <a:spcPts val="0"/>
              </a:spcAft>
              <a:buSzPts val="1800"/>
              <a:buNone/>
            </a:pPr>
            <a:r>
              <a:t/>
            </a:r>
            <a:endParaRPr sz="2000"/>
          </a:p>
          <a:p>
            <a:pPr indent="-342900" lvl="0" marL="342900" rtl="0" algn="l">
              <a:lnSpc>
                <a:spcPct val="90000"/>
              </a:lnSpc>
              <a:spcBef>
                <a:spcPts val="1000"/>
              </a:spcBef>
              <a:spcAft>
                <a:spcPts val="0"/>
              </a:spcAft>
              <a:buSzPts val="1800"/>
              <a:buChar char="•"/>
            </a:pPr>
            <a:r>
              <a:rPr lang="en-US" sz="2000"/>
              <a:t>wihs_obj &lt;- rfsrc(Surv(time, status) ~ ., data = wihs, nsplit = 3, ntree = 100)</a:t>
            </a:r>
            <a:endParaRPr/>
          </a:p>
        </p:txBody>
      </p:sp>
      <p:sp>
        <p:nvSpPr>
          <p:cNvPr id="413" name="Google Shape;413;g1ff5b66d778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g1ff5b66d778_0_137"/>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19" name="Google Shape;419;g1ff5b66d778_0_137"/>
          <p:cNvGrpSpPr/>
          <p:nvPr/>
        </p:nvGrpSpPr>
        <p:grpSpPr>
          <a:xfrm rot="5400000">
            <a:off x="-1564726" y="1890469"/>
            <a:ext cx="5860051" cy="2079143"/>
            <a:chOff x="6081624" y="1998368"/>
            <a:chExt cx="5613457" cy="782175"/>
          </a:xfrm>
        </p:grpSpPr>
        <p:sp>
          <p:nvSpPr>
            <p:cNvPr id="420" name="Google Shape;420;g1ff5b66d778_0_137"/>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1" name="Google Shape;421;g1ff5b66d778_0_137"/>
            <p:cNvSpPr/>
            <p:nvPr/>
          </p:nvSpPr>
          <p:spPr>
            <a:xfrm rot="10800000">
              <a:off x="6081624" y="1998844"/>
              <a:ext cx="5372968"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22" name="Google Shape;422;g1ff5b66d778_0_137"/>
          <p:cNvSpPr/>
          <p:nvPr/>
        </p:nvSpPr>
        <p:spPr>
          <a:xfrm>
            <a:off x="579528" y="466344"/>
            <a:ext cx="11111729" cy="591782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graph of a number of trees&#10;&#10;Description automatically generated" id="423" name="Google Shape;423;g1ff5b66d778_0_137"/>
          <p:cNvPicPr preferRelativeResize="0"/>
          <p:nvPr/>
        </p:nvPicPr>
        <p:blipFill rotWithShape="1">
          <a:blip r:embed="rId3">
            <a:alphaModFix/>
          </a:blip>
          <a:srcRect b="9394" l="0" r="0" t="7716"/>
          <a:stretch/>
        </p:blipFill>
        <p:spPr>
          <a:xfrm>
            <a:off x="838200" y="704765"/>
            <a:ext cx="10628376" cy="5440003"/>
          </a:xfrm>
          <a:prstGeom prst="rect">
            <a:avLst/>
          </a:prstGeom>
          <a:noFill/>
          <a:ln cap="flat" cmpd="sng" w="9525">
            <a:solidFill>
              <a:schemeClr val="dk1"/>
            </a:solidFill>
            <a:prstDash val="solid"/>
            <a:round/>
            <a:headEnd len="sm" w="sm" type="none"/>
            <a:tailEnd len="sm" w="sm" type="none"/>
          </a:ln>
        </p:spPr>
      </p:pic>
      <p:sp>
        <p:nvSpPr>
          <p:cNvPr id="424" name="Google Shape;424;g1ff5b66d778_0_13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17"/>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0" name="Google Shape;430;p17"/>
          <p:cNvSpPr txBox="1"/>
          <p:nvPr>
            <p:ph type="title"/>
          </p:nvPr>
        </p:nvSpPr>
        <p:spPr>
          <a:xfrm>
            <a:off x="836680" y="152400"/>
            <a:ext cx="6002110" cy="14954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22222"/>
              </a:buClr>
              <a:buSzPts val="4400"/>
              <a:buFont typeface="Arial"/>
              <a:buNone/>
            </a:pPr>
            <a:r>
              <a:rPr lang="en-US" sz="4000">
                <a:highlight>
                  <a:srgbClr val="FFFFFF"/>
                </a:highlight>
                <a:latin typeface="Arial"/>
                <a:ea typeface="Arial"/>
                <a:cs typeface="Arial"/>
                <a:sym typeface="Arial"/>
              </a:rPr>
              <a:t>Conclusions</a:t>
            </a:r>
            <a:endParaRPr sz="4000"/>
          </a:p>
        </p:txBody>
      </p:sp>
      <p:sp>
        <p:nvSpPr>
          <p:cNvPr id="431" name="Google Shape;431;p17"/>
          <p:cNvSpPr txBox="1"/>
          <p:nvPr>
            <p:ph idx="1" type="body"/>
          </p:nvPr>
        </p:nvSpPr>
        <p:spPr>
          <a:xfrm>
            <a:off x="301033" y="1520458"/>
            <a:ext cx="7832873" cy="4625162"/>
          </a:xfrm>
          <a:prstGeom prst="rect">
            <a:avLst/>
          </a:prstGeom>
          <a:no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SzPts val="1800"/>
              <a:buNone/>
            </a:pPr>
            <a:r>
              <a:rPr lang="en-US" sz="1700">
                <a:highlight>
                  <a:srgbClr val="FFFFFF"/>
                </a:highlight>
              </a:rPr>
              <a:t>Cox ph model Results: Understanding the Predictors of HIV Progression</a:t>
            </a:r>
            <a:endParaRPr/>
          </a:p>
          <a:p>
            <a:pPr indent="0" lvl="0" marL="228600" rtl="0" algn="l">
              <a:lnSpc>
                <a:spcPct val="90000"/>
              </a:lnSpc>
              <a:spcBef>
                <a:spcPts val="600"/>
              </a:spcBef>
              <a:spcAft>
                <a:spcPts val="0"/>
              </a:spcAft>
              <a:buSzPts val="1800"/>
              <a:buNone/>
            </a:pPr>
            <a:r>
              <a:t/>
            </a:r>
            <a:endParaRPr sz="1700">
              <a:highlight>
                <a:srgbClr val="FFFFFF"/>
              </a:highlight>
            </a:endParaRPr>
          </a:p>
          <a:p>
            <a:pPr indent="-285750" lvl="0" marL="514350" rtl="0" algn="l">
              <a:lnSpc>
                <a:spcPct val="90000"/>
              </a:lnSpc>
              <a:spcBef>
                <a:spcPts val="600"/>
              </a:spcBef>
              <a:spcAft>
                <a:spcPts val="0"/>
              </a:spcAft>
              <a:buSzPts val="1800"/>
              <a:buFont typeface="Noto Sans Symbols"/>
              <a:buChar char="▪"/>
            </a:pPr>
            <a:r>
              <a:rPr lang="en-US" sz="1500">
                <a:highlight>
                  <a:srgbClr val="FFFFFF"/>
                </a:highlight>
              </a:rPr>
              <a:t>CD4 count as a Key Indicator:</a:t>
            </a:r>
            <a:endParaRPr/>
          </a:p>
          <a:p>
            <a:pPr indent="0" lvl="0" marL="228600" rtl="0" algn="l">
              <a:lnSpc>
                <a:spcPct val="90000"/>
              </a:lnSpc>
              <a:spcBef>
                <a:spcPts val="600"/>
              </a:spcBef>
              <a:spcAft>
                <a:spcPts val="0"/>
              </a:spcAft>
              <a:buSzPts val="589"/>
              <a:buNone/>
            </a:pPr>
            <a:r>
              <a:rPr lang="en-US" sz="1500">
                <a:highlight>
                  <a:srgbClr val="FFFFFF"/>
                </a:highlight>
              </a:rPr>
              <a:t>Consistent influence across models suggests its central role in managing HIV.</a:t>
            </a:r>
            <a:endParaRPr/>
          </a:p>
          <a:p>
            <a:pPr indent="-285750" lvl="0" marL="514350" rtl="0" algn="l">
              <a:lnSpc>
                <a:spcPct val="90000"/>
              </a:lnSpc>
              <a:spcBef>
                <a:spcPts val="600"/>
              </a:spcBef>
              <a:spcAft>
                <a:spcPts val="0"/>
              </a:spcAft>
              <a:buSzPts val="589"/>
              <a:buChar char="•"/>
            </a:pPr>
            <a:r>
              <a:rPr lang="en-US" sz="1500">
                <a:highlight>
                  <a:srgbClr val="FFFFFF"/>
                </a:highlight>
              </a:rPr>
              <a:t>Influence of Age:</a:t>
            </a:r>
            <a:endParaRPr/>
          </a:p>
          <a:p>
            <a:pPr indent="0" lvl="0" marL="228600" rtl="0" algn="l">
              <a:lnSpc>
                <a:spcPct val="90000"/>
              </a:lnSpc>
              <a:spcBef>
                <a:spcPts val="600"/>
              </a:spcBef>
              <a:spcAft>
                <a:spcPts val="0"/>
              </a:spcAft>
              <a:buSzPts val="589"/>
              <a:buNone/>
            </a:pPr>
            <a:r>
              <a:rPr lang="en-US" sz="1500">
                <a:highlight>
                  <a:srgbClr val="FFFFFF"/>
                </a:highlight>
              </a:rPr>
              <a:t>Increased hazard with older age points to a need for age-specific treatment strategies.</a:t>
            </a:r>
            <a:endParaRPr/>
          </a:p>
          <a:p>
            <a:pPr indent="-285750" lvl="0" marL="514350" rtl="0" algn="l">
              <a:lnSpc>
                <a:spcPct val="90000"/>
              </a:lnSpc>
              <a:spcBef>
                <a:spcPts val="600"/>
              </a:spcBef>
              <a:spcAft>
                <a:spcPts val="0"/>
              </a:spcAft>
              <a:buSzPts val="589"/>
              <a:buChar char="•"/>
            </a:pPr>
            <a:r>
              <a:rPr lang="en-US" sz="1500">
                <a:highlight>
                  <a:srgbClr val="FFFFFF"/>
                </a:highlight>
              </a:rPr>
              <a:t>Variable Impact of IDU and Race:</a:t>
            </a:r>
            <a:endParaRPr/>
          </a:p>
          <a:p>
            <a:pPr indent="0" lvl="0" marL="228600" rtl="0" algn="l">
              <a:lnSpc>
                <a:spcPct val="90000"/>
              </a:lnSpc>
              <a:spcBef>
                <a:spcPts val="600"/>
              </a:spcBef>
              <a:spcAft>
                <a:spcPts val="0"/>
              </a:spcAft>
              <a:buSzPts val="589"/>
              <a:buNone/>
            </a:pPr>
            <a:r>
              <a:rPr lang="en-US" sz="1500">
                <a:highlight>
                  <a:srgbClr val="FFFFFF"/>
                </a:highlight>
              </a:rPr>
              <a:t>Non-significant results suggest potential reasons such as sample diversity and socio-economic factors.</a:t>
            </a:r>
            <a:endParaRPr/>
          </a:p>
          <a:p>
            <a:pPr indent="0" lvl="0" marL="228600" rtl="0" algn="l">
              <a:lnSpc>
                <a:spcPct val="90000"/>
              </a:lnSpc>
              <a:spcBef>
                <a:spcPts val="600"/>
              </a:spcBef>
              <a:spcAft>
                <a:spcPts val="0"/>
              </a:spcAft>
              <a:buSzPts val="1800"/>
              <a:buNone/>
            </a:pPr>
            <a:r>
              <a:t/>
            </a:r>
            <a:endParaRPr sz="1600">
              <a:highlight>
                <a:srgbClr val="FFFFFF"/>
              </a:highlight>
            </a:endParaRPr>
          </a:p>
          <a:p>
            <a:pPr indent="0" lvl="0" marL="228600" rtl="0" algn="l">
              <a:lnSpc>
                <a:spcPct val="90000"/>
              </a:lnSpc>
              <a:spcBef>
                <a:spcPts val="600"/>
              </a:spcBef>
              <a:spcAft>
                <a:spcPts val="0"/>
              </a:spcAft>
              <a:buSzPts val="1800"/>
              <a:buNone/>
            </a:pPr>
            <a:r>
              <a:rPr lang="en-US" sz="1600">
                <a:highlight>
                  <a:srgbClr val="FFFFFF"/>
                </a:highlight>
              </a:rPr>
              <a:t>Random Survival Forest Results: Important Variables for Predicting </a:t>
            </a:r>
            <a:r>
              <a:rPr lang="en-US" sz="1600">
                <a:highlight>
                  <a:schemeClr val="lt1"/>
                </a:highlight>
              </a:rPr>
              <a:t>HIV Progression</a:t>
            </a:r>
            <a:endParaRPr/>
          </a:p>
          <a:p>
            <a:pPr indent="0" lvl="0" marL="228600" rtl="0" algn="l">
              <a:lnSpc>
                <a:spcPct val="90000"/>
              </a:lnSpc>
              <a:spcBef>
                <a:spcPts val="600"/>
              </a:spcBef>
              <a:spcAft>
                <a:spcPts val="0"/>
              </a:spcAft>
              <a:buSzPts val="1800"/>
              <a:buNone/>
            </a:pPr>
            <a:r>
              <a:t/>
            </a:r>
            <a:endParaRPr sz="1600">
              <a:highlight>
                <a:schemeClr val="lt1"/>
              </a:highlight>
            </a:endParaRPr>
          </a:p>
          <a:p>
            <a:pPr indent="-285750" lvl="0" marL="514350" rtl="0" algn="l">
              <a:lnSpc>
                <a:spcPct val="90000"/>
              </a:lnSpc>
              <a:spcBef>
                <a:spcPts val="600"/>
              </a:spcBef>
              <a:spcAft>
                <a:spcPts val="0"/>
              </a:spcAft>
              <a:buSzPts val="1800"/>
              <a:buChar char="•"/>
            </a:pPr>
            <a:r>
              <a:rPr lang="en-US" sz="1600">
                <a:highlight>
                  <a:schemeClr val="lt1"/>
                </a:highlight>
              </a:rPr>
              <a:t>The results highlight the need for personalized treatment plans that consider an</a:t>
            </a:r>
            <a:endParaRPr/>
          </a:p>
          <a:p>
            <a:pPr indent="0" lvl="0" marL="228600" rtl="0" algn="l">
              <a:lnSpc>
                <a:spcPct val="90000"/>
              </a:lnSpc>
              <a:spcBef>
                <a:spcPts val="600"/>
              </a:spcBef>
              <a:spcAft>
                <a:spcPts val="0"/>
              </a:spcAft>
              <a:buSzPts val="1800"/>
              <a:buNone/>
            </a:pPr>
            <a:r>
              <a:rPr lang="en-US" sz="1600">
                <a:highlight>
                  <a:schemeClr val="lt1"/>
                </a:highlight>
              </a:rPr>
              <a:t>individual’s CD4 count, age, drug use history, and race. </a:t>
            </a:r>
            <a:endParaRPr/>
          </a:p>
          <a:p>
            <a:pPr indent="0" lvl="0" marL="228600" rtl="0" algn="l">
              <a:lnSpc>
                <a:spcPct val="90000"/>
              </a:lnSpc>
              <a:spcBef>
                <a:spcPts val="600"/>
              </a:spcBef>
              <a:spcAft>
                <a:spcPts val="0"/>
              </a:spcAft>
              <a:buSzPts val="1800"/>
              <a:buNone/>
            </a:pPr>
            <a:r>
              <a:t/>
            </a:r>
            <a:endParaRPr sz="1600">
              <a:highlight>
                <a:srgbClr val="FFFFFF"/>
              </a:highlight>
            </a:endParaRPr>
          </a:p>
          <a:p>
            <a:pPr indent="0" lvl="0" marL="228600" rtl="0" algn="l">
              <a:lnSpc>
                <a:spcPct val="90000"/>
              </a:lnSpc>
              <a:spcBef>
                <a:spcPts val="600"/>
              </a:spcBef>
              <a:spcAft>
                <a:spcPts val="0"/>
              </a:spcAft>
              <a:buSzPts val="1800"/>
              <a:buNone/>
            </a:pPr>
            <a:r>
              <a:t/>
            </a:r>
            <a:endParaRPr sz="1100">
              <a:highlight>
                <a:srgbClr val="FFFFFF"/>
              </a:highlight>
            </a:endParaRPr>
          </a:p>
          <a:p>
            <a:pPr indent="0" lvl="0" marL="228600" rtl="0" algn="l">
              <a:lnSpc>
                <a:spcPct val="90000"/>
              </a:lnSpc>
              <a:spcBef>
                <a:spcPts val="600"/>
              </a:spcBef>
              <a:spcAft>
                <a:spcPts val="0"/>
              </a:spcAft>
              <a:buSzPts val="1800"/>
              <a:buNone/>
            </a:pPr>
            <a:r>
              <a:t/>
            </a:r>
            <a:endParaRPr sz="1100">
              <a:highlight>
                <a:srgbClr val="FFFFFF"/>
              </a:highlight>
            </a:endParaRPr>
          </a:p>
          <a:p>
            <a:pPr indent="0" lvl="0" marL="228600" rtl="0" algn="l">
              <a:lnSpc>
                <a:spcPct val="90000"/>
              </a:lnSpc>
              <a:spcBef>
                <a:spcPts val="600"/>
              </a:spcBef>
              <a:spcAft>
                <a:spcPts val="0"/>
              </a:spcAft>
              <a:buSzPts val="1800"/>
              <a:buNone/>
            </a:pPr>
            <a:r>
              <a:t/>
            </a:r>
            <a:endParaRPr sz="1100">
              <a:highlight>
                <a:srgbClr val="FFFFFF"/>
              </a:highlight>
            </a:endParaRPr>
          </a:p>
          <a:p>
            <a:pPr indent="0" lvl="0" marL="228600" rtl="0" algn="l">
              <a:lnSpc>
                <a:spcPct val="90000"/>
              </a:lnSpc>
              <a:spcBef>
                <a:spcPts val="600"/>
              </a:spcBef>
              <a:spcAft>
                <a:spcPts val="0"/>
              </a:spcAft>
              <a:buSzPts val="1800"/>
              <a:buNone/>
            </a:pPr>
            <a:r>
              <a:t/>
            </a:r>
            <a:endParaRPr sz="1100">
              <a:highlight>
                <a:srgbClr val="FFFFFF"/>
              </a:highlight>
            </a:endParaRPr>
          </a:p>
          <a:p>
            <a:pPr indent="0" lvl="0" marL="228600" rtl="0" algn="l">
              <a:lnSpc>
                <a:spcPct val="90000"/>
              </a:lnSpc>
              <a:spcBef>
                <a:spcPts val="600"/>
              </a:spcBef>
              <a:spcAft>
                <a:spcPts val="600"/>
              </a:spcAft>
              <a:buSzPts val="1800"/>
              <a:buNone/>
            </a:pPr>
            <a:r>
              <a:t/>
            </a:r>
            <a:endParaRPr sz="1100">
              <a:highlight>
                <a:srgbClr val="FFFFFF"/>
              </a:highlight>
            </a:endParaRPr>
          </a:p>
        </p:txBody>
      </p:sp>
      <p:pic>
        <p:nvPicPr>
          <p:cNvPr descr="Capsules and pills inside a glass bowl" id="432" name="Google Shape;432;p17"/>
          <p:cNvPicPr preferRelativeResize="0"/>
          <p:nvPr/>
        </p:nvPicPr>
        <p:blipFill rotWithShape="1">
          <a:blip r:embed="rId3">
            <a:alphaModFix/>
          </a:blip>
          <a:srcRect b="0" l="0" r="45401" t="0"/>
          <a:stretch/>
        </p:blipFill>
        <p:spPr>
          <a:xfrm>
            <a:off x="8133906" y="10"/>
            <a:ext cx="4058093" cy="6857990"/>
          </a:xfrm>
          <a:prstGeom prst="rect">
            <a:avLst/>
          </a:prstGeom>
          <a:noFill/>
          <a:ln>
            <a:noFill/>
          </a:ln>
        </p:spPr>
      </p:pic>
      <p:sp>
        <p:nvSpPr>
          <p:cNvPr id="433" name="Google Shape;433;p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p18"/>
          <p:cNvSpPr/>
          <p:nvPr/>
        </p:nvSpPr>
        <p:spPr>
          <a:xfrm>
            <a:off x="0" y="-1"/>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 name="Google Shape;439;p18"/>
          <p:cNvSpPr txBox="1"/>
          <p:nvPr>
            <p:ph type="title"/>
          </p:nvPr>
        </p:nvSpPr>
        <p:spPr>
          <a:xfrm>
            <a:off x="643465" y="3505199"/>
            <a:ext cx="4809068" cy="2608143"/>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222222"/>
              </a:buClr>
              <a:buSzPts val="4400"/>
              <a:buFont typeface="Arial"/>
              <a:buNone/>
            </a:pPr>
            <a:r>
              <a:rPr b="0" i="0" lang="en-US" sz="4000">
                <a:highlight>
                  <a:srgbClr val="FFFFFF"/>
                </a:highlight>
                <a:latin typeface="Arial"/>
                <a:ea typeface="Arial"/>
                <a:cs typeface="Arial"/>
                <a:sym typeface="Arial"/>
              </a:rPr>
              <a:t>Implications</a:t>
            </a:r>
            <a:endParaRPr sz="4000"/>
          </a:p>
        </p:txBody>
      </p:sp>
      <p:pic>
        <p:nvPicPr>
          <p:cNvPr descr="Heart with Pulse" id="440" name="Google Shape;440;p18"/>
          <p:cNvPicPr preferRelativeResize="0"/>
          <p:nvPr/>
        </p:nvPicPr>
        <p:blipFill rotWithShape="1">
          <a:blip r:embed="rId3">
            <a:alphaModFix/>
          </a:blip>
          <a:srcRect b="0" l="0" r="0" t="0"/>
          <a:stretch/>
        </p:blipFill>
        <p:spPr>
          <a:xfrm>
            <a:off x="2590799" y="2519363"/>
            <a:ext cx="914400" cy="914400"/>
          </a:xfrm>
          <a:prstGeom prst="rect">
            <a:avLst/>
          </a:prstGeom>
          <a:noFill/>
          <a:ln>
            <a:noFill/>
          </a:ln>
        </p:spPr>
      </p:pic>
      <p:sp>
        <p:nvSpPr>
          <p:cNvPr id="441" name="Google Shape;441;p18"/>
          <p:cNvSpPr txBox="1"/>
          <p:nvPr>
            <p:ph idx="1" type="body"/>
          </p:nvPr>
        </p:nvSpPr>
        <p:spPr>
          <a:xfrm>
            <a:off x="4853152" y="550332"/>
            <a:ext cx="7335800" cy="5757333"/>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1000"/>
              </a:spcBef>
              <a:spcAft>
                <a:spcPts val="0"/>
              </a:spcAft>
              <a:buClr>
                <a:srgbClr val="222222"/>
              </a:buClr>
              <a:buSzPts val="1800"/>
              <a:buChar char="•"/>
            </a:pPr>
            <a:r>
              <a:rPr lang="en-US" sz="1800">
                <a:highlight>
                  <a:srgbClr val="FFFFFF"/>
                </a:highlight>
              </a:rPr>
              <a:t>Clinical Recommendations:</a:t>
            </a:r>
            <a:endParaRPr/>
          </a:p>
          <a:p>
            <a:pPr indent="0" lvl="0" marL="228600" rtl="0" algn="l">
              <a:lnSpc>
                <a:spcPct val="90000"/>
              </a:lnSpc>
              <a:spcBef>
                <a:spcPts val="1000"/>
              </a:spcBef>
              <a:spcAft>
                <a:spcPts val="0"/>
              </a:spcAft>
              <a:buSzPts val="1800"/>
              <a:buNone/>
            </a:pPr>
            <a:r>
              <a:rPr lang="en-US" sz="1800">
                <a:highlight>
                  <a:srgbClr val="FFFFFF"/>
                </a:highlight>
              </a:rPr>
              <a:t>Emphasize early and aggressive treatment for older women and those with lower CD4 counts.</a:t>
            </a:r>
            <a:endParaRPr/>
          </a:p>
          <a:p>
            <a:pPr indent="0" lvl="0" marL="228600" rtl="0" algn="l">
              <a:lnSpc>
                <a:spcPct val="90000"/>
              </a:lnSpc>
              <a:spcBef>
                <a:spcPts val="1000"/>
              </a:spcBef>
              <a:spcAft>
                <a:spcPts val="0"/>
              </a:spcAft>
              <a:buSzPts val="1800"/>
              <a:buNone/>
            </a:pPr>
            <a:r>
              <a:rPr lang="en-US" sz="1800">
                <a:highlight>
                  <a:srgbClr val="FFFFFF"/>
                </a:highlight>
              </a:rPr>
              <a:t>Regular CD4 monitoring as a staple in HIV treatment protocols.</a:t>
            </a:r>
            <a:endParaRPr/>
          </a:p>
          <a:p>
            <a:pPr indent="-228600" lvl="0" marL="228600" rtl="0" algn="l">
              <a:lnSpc>
                <a:spcPct val="90000"/>
              </a:lnSpc>
              <a:spcBef>
                <a:spcPts val="1000"/>
              </a:spcBef>
              <a:spcAft>
                <a:spcPts val="0"/>
              </a:spcAft>
              <a:buClr>
                <a:srgbClr val="222222"/>
              </a:buClr>
              <a:buSzPts val="1800"/>
              <a:buChar char="•"/>
            </a:pPr>
            <a:r>
              <a:rPr lang="en-US" sz="1800">
                <a:highlight>
                  <a:srgbClr val="FFFFFF"/>
                </a:highlight>
              </a:rPr>
              <a:t>Public Health Policies:</a:t>
            </a:r>
            <a:endParaRPr/>
          </a:p>
          <a:p>
            <a:pPr indent="0" lvl="0" marL="228600" rtl="0" algn="l">
              <a:lnSpc>
                <a:spcPct val="90000"/>
              </a:lnSpc>
              <a:spcBef>
                <a:spcPts val="1000"/>
              </a:spcBef>
              <a:spcAft>
                <a:spcPts val="0"/>
              </a:spcAft>
              <a:buSzPts val="1800"/>
              <a:buNone/>
            </a:pPr>
            <a:r>
              <a:rPr lang="en-US" sz="1800">
                <a:highlight>
                  <a:srgbClr val="FFFFFF"/>
                </a:highlight>
              </a:rPr>
              <a:t>Advocate for accessible healthcare for all, especially targeting marginalized groups.</a:t>
            </a:r>
            <a:endParaRPr/>
          </a:p>
          <a:p>
            <a:pPr indent="0" lvl="0" marL="228600" rtl="0" algn="l">
              <a:lnSpc>
                <a:spcPct val="90000"/>
              </a:lnSpc>
              <a:spcBef>
                <a:spcPts val="1000"/>
              </a:spcBef>
              <a:spcAft>
                <a:spcPts val="0"/>
              </a:spcAft>
              <a:buSzPts val="1800"/>
              <a:buNone/>
            </a:pPr>
            <a:r>
              <a:rPr lang="en-US" sz="1800">
                <a:highlight>
                  <a:srgbClr val="FFFFFF"/>
                </a:highlight>
              </a:rPr>
              <a:t>Launch educational campaigns on the benefits of early HIV testing and treatment.</a:t>
            </a:r>
            <a:endParaRPr/>
          </a:p>
          <a:p>
            <a:pPr indent="-228600" lvl="0" marL="228600" rtl="0" algn="l">
              <a:lnSpc>
                <a:spcPct val="90000"/>
              </a:lnSpc>
              <a:spcBef>
                <a:spcPts val="1000"/>
              </a:spcBef>
              <a:spcAft>
                <a:spcPts val="0"/>
              </a:spcAft>
              <a:buClr>
                <a:srgbClr val="222222"/>
              </a:buClr>
              <a:buSzPts val="1800"/>
              <a:buChar char="•"/>
            </a:pPr>
            <a:r>
              <a:rPr lang="en-US" sz="1800">
                <a:highlight>
                  <a:srgbClr val="FFFFFF"/>
                </a:highlight>
              </a:rPr>
              <a:t>Community and Social Support:</a:t>
            </a:r>
            <a:endParaRPr/>
          </a:p>
          <a:p>
            <a:pPr indent="0" lvl="0" marL="228600" rtl="0" algn="l">
              <a:lnSpc>
                <a:spcPct val="90000"/>
              </a:lnSpc>
              <a:spcBef>
                <a:spcPts val="1000"/>
              </a:spcBef>
              <a:spcAft>
                <a:spcPts val="0"/>
              </a:spcAft>
              <a:buSzPts val="1800"/>
              <a:buNone/>
            </a:pPr>
            <a:r>
              <a:rPr lang="en-US" sz="1800">
                <a:highlight>
                  <a:srgbClr val="FFFFFF"/>
                </a:highlight>
              </a:rPr>
              <a:t>Necessity for community programs supporting older adults and IDUs.</a:t>
            </a:r>
            <a:endParaRPr/>
          </a:p>
          <a:p>
            <a:pPr indent="0" lvl="0" marL="228600" rtl="0" algn="l">
              <a:lnSpc>
                <a:spcPct val="90000"/>
              </a:lnSpc>
              <a:spcBef>
                <a:spcPts val="1000"/>
              </a:spcBef>
              <a:spcAft>
                <a:spcPts val="0"/>
              </a:spcAft>
              <a:buSzPts val="1800"/>
              <a:buNone/>
            </a:pPr>
            <a:r>
              <a:t/>
            </a:r>
            <a:endParaRPr sz="1800">
              <a:highlight>
                <a:srgbClr val="FFFFFF"/>
              </a:highlight>
            </a:endParaRPr>
          </a:p>
        </p:txBody>
      </p:sp>
      <p:sp>
        <p:nvSpPr>
          <p:cNvPr id="442" name="Google Shape;442;p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20"/>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48" name="Google Shape;448;p20"/>
          <p:cNvGrpSpPr/>
          <p:nvPr/>
        </p:nvGrpSpPr>
        <p:grpSpPr>
          <a:xfrm>
            <a:off x="4" y="1216597"/>
            <a:ext cx="731521" cy="673460"/>
            <a:chOff x="3940602" y="308034"/>
            <a:chExt cx="2116791" cy="3428999"/>
          </a:xfrm>
        </p:grpSpPr>
        <p:sp>
          <p:nvSpPr>
            <p:cNvPr id="449" name="Google Shape;449;p20"/>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0" name="Google Shape;450;p20"/>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1" name="Google Shape;451;p20"/>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52" name="Google Shape;452;p20"/>
          <p:cNvSpPr/>
          <p:nvPr/>
        </p:nvSpPr>
        <p:spPr>
          <a:xfrm>
            <a:off x="640079" y="613954"/>
            <a:ext cx="10907487" cy="189411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3" name="Google Shape;453;p20"/>
          <p:cNvSpPr txBox="1"/>
          <p:nvPr>
            <p:ph type="title"/>
          </p:nvPr>
        </p:nvSpPr>
        <p:spPr>
          <a:xfrm>
            <a:off x="1043631" y="809898"/>
            <a:ext cx="9942716" cy="15544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sz="4800">
                <a:latin typeface="Arial"/>
                <a:ea typeface="Arial"/>
                <a:cs typeface="Arial"/>
                <a:sym typeface="Arial"/>
              </a:rPr>
              <a:t>Further Studies</a:t>
            </a:r>
            <a:endParaRPr/>
          </a:p>
        </p:txBody>
      </p:sp>
      <p:sp>
        <p:nvSpPr>
          <p:cNvPr id="454" name="Google Shape;454;p20"/>
          <p:cNvSpPr txBox="1"/>
          <p:nvPr>
            <p:ph idx="1" type="body"/>
          </p:nvPr>
        </p:nvSpPr>
        <p:spPr>
          <a:xfrm>
            <a:off x="838200" y="2704014"/>
            <a:ext cx="10148147" cy="343816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lang="en-US" sz="2400">
                <a:highlight>
                  <a:srgbClr val="FFFFFF"/>
                </a:highlight>
              </a:rPr>
              <a:t>Need for longitudinal studies to explore the interactions of social determinants with HIV progression.</a:t>
            </a:r>
            <a:endParaRPr/>
          </a:p>
          <a:p>
            <a:pPr indent="-228600" lvl="0" marL="228600" rtl="0" algn="l">
              <a:lnSpc>
                <a:spcPct val="90000"/>
              </a:lnSpc>
              <a:spcBef>
                <a:spcPts val="600"/>
              </a:spcBef>
              <a:spcAft>
                <a:spcPts val="0"/>
              </a:spcAft>
              <a:buClr>
                <a:srgbClr val="222222"/>
              </a:buClr>
              <a:buSzPts val="1800"/>
              <a:buChar char="•"/>
            </a:pPr>
            <a:r>
              <a:rPr lang="en-US" sz="2400">
                <a:highlight>
                  <a:srgbClr val="FFFFFF"/>
                </a:highlight>
              </a:rPr>
              <a:t>Need for More Data: Additional data is essential to draw more definitive conclusions about the impact of HIV treatments on women.</a:t>
            </a:r>
            <a:endParaRPr/>
          </a:p>
          <a:p>
            <a:pPr indent="-228600" lvl="0" marL="228600" rtl="0" algn="l">
              <a:lnSpc>
                <a:spcPct val="90000"/>
              </a:lnSpc>
              <a:spcBef>
                <a:spcPts val="600"/>
              </a:spcBef>
              <a:spcAft>
                <a:spcPts val="0"/>
              </a:spcAft>
              <a:buClr>
                <a:srgbClr val="222222"/>
              </a:buClr>
              <a:buSzPts val="1800"/>
              <a:buChar char="•"/>
            </a:pPr>
            <a:r>
              <a:rPr lang="en-US" sz="2400">
                <a:highlight>
                  <a:srgbClr val="FFFFFF"/>
                </a:highlight>
              </a:rPr>
              <a:t>Representative Sample: A more diverse sample is needed to make the findings more generalizable across different subgroups of women.</a:t>
            </a:r>
            <a:endParaRPr/>
          </a:p>
          <a:p>
            <a:pPr indent="0" lvl="0" marL="0" rtl="0" algn="l">
              <a:lnSpc>
                <a:spcPct val="90000"/>
              </a:lnSpc>
              <a:spcBef>
                <a:spcPts val="600"/>
              </a:spcBef>
              <a:spcAft>
                <a:spcPts val="600"/>
              </a:spcAft>
              <a:buSzPts val="1800"/>
              <a:buNone/>
            </a:pPr>
            <a:r>
              <a:t/>
            </a:r>
            <a:endParaRPr sz="2400">
              <a:highlight>
                <a:srgbClr val="FFFFFF"/>
              </a:highlight>
            </a:endParaRPr>
          </a:p>
        </p:txBody>
      </p:sp>
      <p:cxnSp>
        <p:nvCxnSpPr>
          <p:cNvPr id="455" name="Google Shape;455;p20"/>
          <p:cNvCxnSpPr/>
          <p:nvPr/>
        </p:nvCxnSpPr>
        <p:spPr>
          <a:xfrm rot="10800000">
            <a:off x="838200" y="6485313"/>
            <a:ext cx="10515600" cy="0"/>
          </a:xfrm>
          <a:prstGeom prst="straightConnector1">
            <a:avLst/>
          </a:prstGeom>
          <a:noFill/>
          <a:ln cap="flat" cmpd="sng" w="57150">
            <a:solidFill>
              <a:schemeClr val="accent4"/>
            </a:solidFill>
            <a:prstDash val="solid"/>
            <a:round/>
            <a:headEnd len="sm" w="sm" type="none"/>
            <a:tailEnd len="sm" w="sm" type="none"/>
          </a:ln>
        </p:spPr>
      </p:cxnSp>
      <p:sp>
        <p:nvSpPr>
          <p:cNvPr id="456" name="Google Shape;456;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2" name="Google Shape;462;p21"/>
          <p:cNvSpPr txBox="1"/>
          <p:nvPr>
            <p:ph type="title"/>
          </p:nvPr>
        </p:nvSpPr>
        <p:spPr>
          <a:xfrm>
            <a:off x="6194716" y="739978"/>
            <a:ext cx="5334930" cy="300414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None/>
            </a:pPr>
            <a:r>
              <a:rPr lang="en-US" sz="6000">
                <a:solidFill>
                  <a:schemeClr val="dk1"/>
                </a:solidFill>
                <a:latin typeface="Arial"/>
                <a:ea typeface="Arial"/>
                <a:cs typeface="Arial"/>
                <a:sym typeface="Arial"/>
              </a:rPr>
              <a:t>Thank you! </a:t>
            </a:r>
            <a:endParaRPr/>
          </a:p>
        </p:txBody>
      </p:sp>
      <p:sp>
        <p:nvSpPr>
          <p:cNvPr id="463" name="Google Shape;463;p21"/>
          <p:cNvSpPr/>
          <p:nvPr/>
        </p:nvSpPr>
        <p:spPr>
          <a:xfrm flipH="1">
            <a:off x="530529" y="1"/>
            <a:ext cx="1155142" cy="591009"/>
          </a:xfrm>
          <a:custGeom>
            <a:rect b="b" l="l" r="r" t="t"/>
            <a:pathLst>
              <a:path extrusionOk="0" h="591009" w="1155142">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4" name="Google Shape;464;p21"/>
          <p:cNvSpPr/>
          <p:nvPr/>
        </p:nvSpPr>
        <p:spPr>
          <a:xfrm flipH="1">
            <a:off x="4349052" y="0"/>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5" name="Google Shape;465;p21"/>
          <p:cNvSpPr/>
          <p:nvPr/>
        </p:nvSpPr>
        <p:spPr>
          <a:xfrm flipH="1">
            <a:off x="0" y="2916245"/>
            <a:ext cx="159741" cy="552996"/>
          </a:xfrm>
          <a:custGeom>
            <a:rect b="b" l="l" r="r" t="t"/>
            <a:pathLst>
              <a:path extrusionOk="0" h="552996" w="159741">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6" name="Google Shape;466;p21"/>
          <p:cNvSpPr/>
          <p:nvPr/>
        </p:nvSpPr>
        <p:spPr>
          <a:xfrm flipH="1">
            <a:off x="0" y="5835649"/>
            <a:ext cx="1548180" cy="1022351"/>
          </a:xfrm>
          <a:custGeom>
            <a:rect b="b" l="l" r="r" t="t"/>
            <a:pathLst>
              <a:path extrusionOk="0" h="1022351" w="1548180">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7" name="Google Shape;467;p21"/>
          <p:cNvSpPr/>
          <p:nvPr/>
        </p:nvSpPr>
        <p:spPr>
          <a:xfrm flipH="1">
            <a:off x="3697761" y="5717906"/>
            <a:ext cx="1771609" cy="1140095"/>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Magnifying glass on clear background" id="468" name="Google Shape;468;p21"/>
          <p:cNvPicPr preferRelativeResize="0"/>
          <p:nvPr/>
        </p:nvPicPr>
        <p:blipFill rotWithShape="1">
          <a:blip r:embed="rId3">
            <a:alphaModFix/>
          </a:blip>
          <a:srcRect b="-1" l="29624" r="3626" t="0"/>
          <a:stretch/>
        </p:blipFill>
        <p:spPr>
          <a:xfrm>
            <a:off x="631840" y="598720"/>
            <a:ext cx="5178249" cy="5178249"/>
          </a:xfrm>
          <a:custGeom>
            <a:rect b="b" l="l" r="r" t="t"/>
            <a:pathLst>
              <a:path extrusionOk="0" h="3741748" w="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ln>
            <a:noFill/>
          </a:ln>
        </p:spPr>
      </p:pic>
      <p:sp>
        <p:nvSpPr>
          <p:cNvPr id="469" name="Google Shape;469;p21"/>
          <p:cNvSpPr/>
          <p:nvPr/>
        </p:nvSpPr>
        <p:spPr>
          <a:xfrm flipH="1">
            <a:off x="4520513" y="6258756"/>
            <a:ext cx="1565940" cy="599245"/>
          </a:xfrm>
          <a:custGeom>
            <a:rect b="b" l="l" r="r" t="t"/>
            <a:pathLst>
              <a:path extrusionOk="0" h="599245" w="1565940">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0" name="Google Shape;470;p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latin typeface="Arial"/>
                <a:ea typeface="Arial"/>
                <a:cs typeface="Arial"/>
                <a:sym typeface="Arial"/>
              </a:rPr>
              <a:t>References </a:t>
            </a:r>
            <a:endParaRPr>
              <a:latin typeface="Arial"/>
              <a:ea typeface="Arial"/>
              <a:cs typeface="Arial"/>
              <a:sym typeface="Arial"/>
            </a:endParaRPr>
          </a:p>
        </p:txBody>
      </p:sp>
      <p:grpSp>
        <p:nvGrpSpPr>
          <p:cNvPr id="476" name="Google Shape;476;p22"/>
          <p:cNvGrpSpPr/>
          <p:nvPr/>
        </p:nvGrpSpPr>
        <p:grpSpPr>
          <a:xfrm>
            <a:off x="838200" y="1825625"/>
            <a:ext cx="10515600" cy="4351337"/>
            <a:chOff x="0" y="0"/>
            <a:chExt cx="10515600" cy="4351337"/>
          </a:xfrm>
        </p:grpSpPr>
        <p:cxnSp>
          <p:nvCxnSpPr>
            <p:cNvPr id="477" name="Google Shape;477;p22"/>
            <p:cNvCxnSpPr/>
            <p:nvPr/>
          </p:nvCxnSpPr>
          <p:spPr>
            <a:xfrm>
              <a:off x="0" y="0"/>
              <a:ext cx="10515600" cy="0"/>
            </a:xfrm>
            <a:prstGeom prst="straightConnector1">
              <a:avLst/>
            </a:prstGeom>
            <a:solidFill>
              <a:srgbClr val="126082"/>
            </a:solidFill>
            <a:ln cap="flat" cmpd="sng" w="25400">
              <a:solidFill>
                <a:srgbClr val="126082"/>
              </a:solidFill>
              <a:prstDash val="solid"/>
              <a:round/>
              <a:headEnd len="sm" w="sm" type="none"/>
              <a:tailEnd len="sm" w="sm" type="none"/>
            </a:ln>
          </p:spPr>
        </p:cxnSp>
        <p:sp>
          <p:nvSpPr>
            <p:cNvPr id="478" name="Google Shape;478;p22"/>
            <p:cNvSpPr/>
            <p:nvPr/>
          </p:nvSpPr>
          <p:spPr>
            <a:xfrm>
              <a:off x="0" y="0"/>
              <a:ext cx="10515600" cy="10878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txBox="1"/>
            <p:nvPr/>
          </p:nvSpPr>
          <p:spPr>
            <a:xfrm>
              <a:off x="0" y="0"/>
              <a:ext cx="10515600" cy="1087834"/>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H. Ishwaran, M. Lu, and U. B. Kogalur. 2021. “randomForestSRC: installing randomForestSRC vignette.” </a:t>
              </a:r>
              <a:r>
                <a:rPr b="0" i="0" lang="en-US" sz="2300" u="sng" cap="none" strike="noStrike">
                  <a:solidFill>
                    <a:srgbClr val="000000"/>
                  </a:solidFill>
                  <a:latin typeface="Arial"/>
                  <a:ea typeface="Arial"/>
                  <a:cs typeface="Arial"/>
                  <a:sym typeface="Arial"/>
                  <a:hlinkClick r:id="rId3">
                    <a:extLst>
                      <a:ext uri="{A12FA001-AC4F-418D-AE19-62706E023703}">
                        <ahyp:hlinkClr val="tx"/>
                      </a:ext>
                    </a:extLst>
                  </a:hlinkClick>
                </a:rPr>
                <a:t>http://randomforestsrc.org/articles/installation.html</a:t>
              </a:r>
              <a:r>
                <a:rPr b="0" i="0" lang="en-US" sz="2300" u="none" cap="none" strike="noStrike">
                  <a:solidFill>
                    <a:srgbClr val="000000"/>
                  </a:solidFill>
                  <a:latin typeface="Arial"/>
                  <a:ea typeface="Arial"/>
                  <a:cs typeface="Arial"/>
                  <a:sym typeface="Arial"/>
                </a:rPr>
                <a:t>.</a:t>
              </a:r>
              <a:endParaRPr/>
            </a:p>
          </p:txBody>
        </p:sp>
        <p:cxnSp>
          <p:nvCxnSpPr>
            <p:cNvPr id="480" name="Google Shape;480;p22"/>
            <p:cNvCxnSpPr/>
            <p:nvPr/>
          </p:nvCxnSpPr>
          <p:spPr>
            <a:xfrm>
              <a:off x="0" y="1087834"/>
              <a:ext cx="10515600" cy="0"/>
            </a:xfrm>
            <a:prstGeom prst="straightConnector1">
              <a:avLst/>
            </a:prstGeom>
            <a:solidFill>
              <a:srgbClr val="126082"/>
            </a:solidFill>
            <a:ln cap="flat" cmpd="sng" w="25400">
              <a:solidFill>
                <a:srgbClr val="126082"/>
              </a:solidFill>
              <a:prstDash val="solid"/>
              <a:round/>
              <a:headEnd len="sm" w="sm" type="none"/>
              <a:tailEnd len="sm" w="sm" type="none"/>
            </a:ln>
          </p:spPr>
        </p:cxnSp>
        <p:sp>
          <p:nvSpPr>
            <p:cNvPr id="481" name="Google Shape;481;p22"/>
            <p:cNvSpPr/>
            <p:nvPr/>
          </p:nvSpPr>
          <p:spPr>
            <a:xfrm>
              <a:off x="0" y="1087834"/>
              <a:ext cx="10515600" cy="10878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txBox="1"/>
            <p:nvPr/>
          </p:nvSpPr>
          <p:spPr>
            <a:xfrm>
              <a:off x="0" y="1087834"/>
              <a:ext cx="10515600" cy="1087834"/>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Bacon M.C, von Wyl V., Alden C., et al. (2005). "The Women's Interagency HIV Study: an observational cohort brings clinical sciences to the bench," Clin Diagn Lab Immunol, 12(9):1013-1019.</a:t>
              </a:r>
              <a:endParaRPr/>
            </a:p>
          </p:txBody>
        </p:sp>
        <p:cxnSp>
          <p:nvCxnSpPr>
            <p:cNvPr id="483" name="Google Shape;483;p22"/>
            <p:cNvCxnSpPr/>
            <p:nvPr/>
          </p:nvCxnSpPr>
          <p:spPr>
            <a:xfrm>
              <a:off x="0" y="2175669"/>
              <a:ext cx="10515600" cy="0"/>
            </a:xfrm>
            <a:prstGeom prst="straightConnector1">
              <a:avLst/>
            </a:prstGeom>
            <a:solidFill>
              <a:srgbClr val="126082"/>
            </a:solidFill>
            <a:ln cap="flat" cmpd="sng" w="25400">
              <a:solidFill>
                <a:srgbClr val="126082"/>
              </a:solidFill>
              <a:prstDash val="solid"/>
              <a:round/>
              <a:headEnd len="sm" w="sm" type="none"/>
              <a:tailEnd len="sm" w="sm" type="none"/>
            </a:ln>
          </p:spPr>
        </p:cxnSp>
        <p:sp>
          <p:nvSpPr>
            <p:cNvPr id="484" name="Google Shape;484;p22"/>
            <p:cNvSpPr/>
            <p:nvPr/>
          </p:nvSpPr>
          <p:spPr>
            <a:xfrm>
              <a:off x="0" y="2175669"/>
              <a:ext cx="10515600" cy="10878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txBox="1"/>
            <p:nvPr/>
          </p:nvSpPr>
          <p:spPr>
            <a:xfrm>
              <a:off x="0" y="2175669"/>
              <a:ext cx="10515600" cy="1087834"/>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UNAIDS. (2021). Global HIV &amp; AIDS statistics — 2022 Fact sheet. Retrieved from </a:t>
              </a:r>
              <a:r>
                <a:rPr b="0" i="0" lang="en-US" sz="2300" u="sng" cap="none" strike="noStrike">
                  <a:solidFill>
                    <a:srgbClr val="000000"/>
                  </a:solidFill>
                  <a:latin typeface="Arial"/>
                  <a:ea typeface="Arial"/>
                  <a:cs typeface="Arial"/>
                  <a:sym typeface="Arial"/>
                  <a:hlinkClick r:id="rId4">
                    <a:extLst>
                      <a:ext uri="{A12FA001-AC4F-418D-AE19-62706E023703}">
                        <ahyp:hlinkClr val="tx"/>
                      </a:ext>
                    </a:extLst>
                  </a:hlinkClick>
                </a:rPr>
                <a:t>https://www.unaids.org/en/resources/fact-sheet</a:t>
              </a:r>
              <a:endParaRPr b="0" i="0" sz="2300" u="none" cap="none" strike="noStrike">
                <a:solidFill>
                  <a:srgbClr val="000000"/>
                </a:solidFill>
                <a:latin typeface="Arial"/>
                <a:ea typeface="Arial"/>
                <a:cs typeface="Arial"/>
                <a:sym typeface="Arial"/>
              </a:endParaRPr>
            </a:p>
          </p:txBody>
        </p:sp>
        <p:cxnSp>
          <p:nvCxnSpPr>
            <p:cNvPr id="486" name="Google Shape;486;p22"/>
            <p:cNvCxnSpPr/>
            <p:nvPr/>
          </p:nvCxnSpPr>
          <p:spPr>
            <a:xfrm>
              <a:off x="0" y="3263503"/>
              <a:ext cx="10515600" cy="0"/>
            </a:xfrm>
            <a:prstGeom prst="straightConnector1">
              <a:avLst/>
            </a:prstGeom>
            <a:solidFill>
              <a:srgbClr val="126082"/>
            </a:solidFill>
            <a:ln cap="flat" cmpd="sng" w="25400">
              <a:solidFill>
                <a:srgbClr val="126082"/>
              </a:solidFill>
              <a:prstDash val="solid"/>
              <a:round/>
              <a:headEnd len="sm" w="sm" type="none"/>
              <a:tailEnd len="sm" w="sm" type="none"/>
            </a:ln>
          </p:spPr>
        </p:cxnSp>
        <p:sp>
          <p:nvSpPr>
            <p:cNvPr id="487" name="Google Shape;487;p22"/>
            <p:cNvSpPr/>
            <p:nvPr/>
          </p:nvSpPr>
          <p:spPr>
            <a:xfrm>
              <a:off x="0" y="3263503"/>
              <a:ext cx="10515600" cy="10878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txBox="1"/>
            <p:nvPr/>
          </p:nvSpPr>
          <p:spPr>
            <a:xfrm>
              <a:off x="0" y="3263503"/>
              <a:ext cx="10515600" cy="1087834"/>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World Health Organization. (Year). Consolidated guidelines on HIV prevention, diagnosis, treatment, and care for key populations. Retrieved from </a:t>
              </a:r>
              <a:r>
                <a:rPr b="0" i="0" lang="en-US" sz="2300" u="sng" cap="none" strike="noStrike">
                  <a:solidFill>
                    <a:srgbClr val="000000"/>
                  </a:solidFill>
                  <a:latin typeface="Arial"/>
                  <a:ea typeface="Arial"/>
                  <a:cs typeface="Arial"/>
                  <a:sym typeface="Arial"/>
                  <a:hlinkClick r:id="rId5">
                    <a:extLst>
                      <a:ext uri="{A12FA001-AC4F-418D-AE19-62706E023703}">
                        <ahyp:hlinkClr val="tx"/>
                      </a:ext>
                    </a:extLst>
                  </a:hlinkClick>
                </a:rPr>
                <a:t>https://www.who.int/publications/i/item/9789241511124</a:t>
              </a:r>
              <a:endParaRPr b="0" i="0" sz="2300" u="none" cap="none" strike="noStrike">
                <a:solidFill>
                  <a:srgbClr val="000000"/>
                </a:solidFill>
                <a:latin typeface="Arial"/>
                <a:ea typeface="Arial"/>
                <a:cs typeface="Arial"/>
                <a:sym typeface="Arial"/>
              </a:endParaRPr>
            </a:p>
          </p:txBody>
        </p:sp>
      </p:grpSp>
      <p:sp>
        <p:nvSpPr>
          <p:cNvPr id="489" name="Google Shape;489;p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22222"/>
              </a:buClr>
              <a:buSzPts val="4400"/>
              <a:buFont typeface="Arial"/>
              <a:buNone/>
            </a:pPr>
            <a:r>
              <a:rPr b="0" i="0" lang="en-US">
                <a:solidFill>
                  <a:srgbClr val="222222"/>
                </a:solidFill>
                <a:highlight>
                  <a:srgbClr val="FFFFFF"/>
                </a:highlight>
                <a:latin typeface="Arial"/>
                <a:ea typeface="Arial"/>
                <a:cs typeface="Arial"/>
                <a:sym typeface="Arial"/>
              </a:rPr>
              <a:t>Study Design</a:t>
            </a:r>
            <a:endParaRPr/>
          </a:p>
        </p:txBody>
      </p:sp>
      <p:grpSp>
        <p:nvGrpSpPr>
          <p:cNvPr id="128" name="Google Shape;128;p5"/>
          <p:cNvGrpSpPr/>
          <p:nvPr/>
        </p:nvGrpSpPr>
        <p:grpSpPr>
          <a:xfrm>
            <a:off x="838200" y="1825625"/>
            <a:ext cx="10515600" cy="4351338"/>
            <a:chOff x="0" y="0"/>
            <a:chExt cx="10515600" cy="4351338"/>
          </a:xfrm>
        </p:grpSpPr>
        <p:cxnSp>
          <p:nvCxnSpPr>
            <p:cNvPr id="129" name="Google Shape;129;p5"/>
            <p:cNvCxnSpPr/>
            <p:nvPr/>
          </p:nvCxnSpPr>
          <p:spPr>
            <a:xfrm>
              <a:off x="0" y="0"/>
              <a:ext cx="10515600" cy="0"/>
            </a:xfrm>
            <a:prstGeom prst="straightConnector1">
              <a:avLst/>
            </a:prstGeom>
            <a:solidFill>
              <a:srgbClr val="126082"/>
            </a:solidFill>
            <a:ln cap="flat" cmpd="sng" w="25400">
              <a:solidFill>
                <a:srgbClr val="126082"/>
              </a:solidFill>
              <a:prstDash val="solid"/>
              <a:round/>
              <a:headEnd len="sm" w="sm" type="none"/>
              <a:tailEnd len="sm" w="sm" type="none"/>
            </a:ln>
          </p:spPr>
        </p:cxnSp>
        <p:sp>
          <p:nvSpPr>
            <p:cNvPr id="130" name="Google Shape;130;p5"/>
            <p:cNvSpPr/>
            <p:nvPr/>
          </p:nvSpPr>
          <p:spPr>
            <a:xfrm>
              <a:off x="0" y="0"/>
              <a:ext cx="2103120" cy="21756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txBox="1"/>
            <p:nvPr/>
          </p:nvSpPr>
          <p:spPr>
            <a:xfrm>
              <a:off x="0" y="0"/>
              <a:ext cx="2103120" cy="2175669"/>
            </a:xfrm>
            <a:prstGeom prst="rect">
              <a:avLst/>
            </a:prstGeom>
            <a:noFill/>
            <a:ln>
              <a:noFill/>
            </a:ln>
          </p:spPr>
          <p:txBody>
            <a:bodyPr anchorCtr="0" anchor="t" bIns="102850" lIns="102850" spcFirstLastPara="1" rIns="102850" wrap="square" tIns="102850">
              <a:noAutofit/>
            </a:bodyPr>
            <a:lstStyle/>
            <a:p>
              <a:pPr indent="0" lvl="0" marL="0" marR="0" rtl="0" algn="l">
                <a:lnSpc>
                  <a:spcPct val="9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Study Background</a:t>
              </a:r>
              <a:endParaRPr/>
            </a:p>
          </p:txBody>
        </p:sp>
        <p:sp>
          <p:nvSpPr>
            <p:cNvPr id="132" name="Google Shape;132;p5"/>
            <p:cNvSpPr/>
            <p:nvPr/>
          </p:nvSpPr>
          <p:spPr>
            <a:xfrm>
              <a:off x="2260854" y="33994"/>
              <a:ext cx="8254746" cy="6798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txBox="1"/>
            <p:nvPr/>
          </p:nvSpPr>
          <p:spPr>
            <a:xfrm>
              <a:off x="2260854" y="33994"/>
              <a:ext cx="8254746" cy="679896"/>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Objective: To analyze the long-term impacts of HIV treatment following the approval of the first protease inhibitor.</a:t>
              </a:r>
              <a:endParaRPr/>
            </a:p>
          </p:txBody>
        </p:sp>
        <p:cxnSp>
          <p:nvCxnSpPr>
            <p:cNvPr id="134" name="Google Shape;134;p5"/>
            <p:cNvCxnSpPr/>
            <p:nvPr/>
          </p:nvCxnSpPr>
          <p:spPr>
            <a:xfrm>
              <a:off x="2103120" y="713891"/>
              <a:ext cx="8412480" cy="0"/>
            </a:xfrm>
            <a:prstGeom prst="straightConnector1">
              <a:avLst/>
            </a:prstGeom>
            <a:solidFill>
              <a:srgbClr val="126082"/>
            </a:solidFill>
            <a:ln cap="flat" cmpd="sng" w="25400">
              <a:solidFill>
                <a:srgbClr val="BAC4CC"/>
              </a:solidFill>
              <a:prstDash val="solid"/>
              <a:round/>
              <a:headEnd len="sm" w="sm" type="none"/>
              <a:tailEnd len="sm" w="sm" type="none"/>
            </a:ln>
          </p:spPr>
        </p:cxnSp>
        <p:sp>
          <p:nvSpPr>
            <p:cNvPr id="135" name="Google Shape;135;p5"/>
            <p:cNvSpPr/>
            <p:nvPr/>
          </p:nvSpPr>
          <p:spPr>
            <a:xfrm>
              <a:off x="2260854" y="747886"/>
              <a:ext cx="8254746" cy="6798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txBox="1"/>
            <p:nvPr/>
          </p:nvSpPr>
          <p:spPr>
            <a:xfrm>
              <a:off x="2260854" y="747886"/>
              <a:ext cx="8254746" cy="679896"/>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Study Period: December 1995 to September 2006</a:t>
              </a:r>
              <a:endParaRPr/>
            </a:p>
          </p:txBody>
        </p:sp>
        <p:cxnSp>
          <p:nvCxnSpPr>
            <p:cNvPr id="137" name="Google Shape;137;p5"/>
            <p:cNvCxnSpPr/>
            <p:nvPr/>
          </p:nvCxnSpPr>
          <p:spPr>
            <a:xfrm>
              <a:off x="2103120" y="1427782"/>
              <a:ext cx="8412480" cy="0"/>
            </a:xfrm>
            <a:prstGeom prst="straightConnector1">
              <a:avLst/>
            </a:prstGeom>
            <a:solidFill>
              <a:srgbClr val="126082"/>
            </a:solidFill>
            <a:ln cap="flat" cmpd="sng" w="25400">
              <a:solidFill>
                <a:srgbClr val="BAC4CC"/>
              </a:solidFill>
              <a:prstDash val="solid"/>
              <a:round/>
              <a:headEnd len="sm" w="sm" type="none"/>
              <a:tailEnd len="sm" w="sm" type="none"/>
            </a:ln>
          </p:spPr>
        </p:cxnSp>
        <p:sp>
          <p:nvSpPr>
            <p:cNvPr id="138" name="Google Shape;138;p5"/>
            <p:cNvSpPr/>
            <p:nvPr/>
          </p:nvSpPr>
          <p:spPr>
            <a:xfrm>
              <a:off x="2260854" y="1461777"/>
              <a:ext cx="8254746" cy="6798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txBox="1"/>
            <p:nvPr/>
          </p:nvSpPr>
          <p:spPr>
            <a:xfrm>
              <a:off x="2260854" y="1461777"/>
              <a:ext cx="8254746" cy="679896"/>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Event of Interest: Initiation of HAART, AIDS diagnosis, or death.</a:t>
              </a:r>
              <a:endParaRPr/>
            </a:p>
          </p:txBody>
        </p:sp>
        <p:cxnSp>
          <p:nvCxnSpPr>
            <p:cNvPr id="140" name="Google Shape;140;p5"/>
            <p:cNvCxnSpPr/>
            <p:nvPr/>
          </p:nvCxnSpPr>
          <p:spPr>
            <a:xfrm>
              <a:off x="2103120" y="2141674"/>
              <a:ext cx="8412480" cy="0"/>
            </a:xfrm>
            <a:prstGeom prst="straightConnector1">
              <a:avLst/>
            </a:prstGeom>
            <a:solidFill>
              <a:srgbClr val="126082"/>
            </a:solidFill>
            <a:ln cap="flat" cmpd="sng" w="25400">
              <a:solidFill>
                <a:srgbClr val="BAC4CC"/>
              </a:solidFill>
              <a:prstDash val="solid"/>
              <a:round/>
              <a:headEnd len="sm" w="sm" type="none"/>
              <a:tailEnd len="sm" w="sm" type="none"/>
            </a:ln>
          </p:spPr>
        </p:cxnSp>
        <p:cxnSp>
          <p:nvCxnSpPr>
            <p:cNvPr id="141" name="Google Shape;141;p5"/>
            <p:cNvCxnSpPr/>
            <p:nvPr/>
          </p:nvCxnSpPr>
          <p:spPr>
            <a:xfrm>
              <a:off x="0" y="2175669"/>
              <a:ext cx="10515600" cy="0"/>
            </a:xfrm>
            <a:prstGeom prst="straightConnector1">
              <a:avLst/>
            </a:prstGeom>
            <a:solidFill>
              <a:srgbClr val="126082"/>
            </a:solidFill>
            <a:ln cap="flat" cmpd="sng" w="25400">
              <a:solidFill>
                <a:srgbClr val="126082"/>
              </a:solidFill>
              <a:prstDash val="solid"/>
              <a:round/>
              <a:headEnd len="sm" w="sm" type="none"/>
              <a:tailEnd len="sm" w="sm" type="none"/>
            </a:ln>
          </p:spPr>
        </p:cxnSp>
        <p:sp>
          <p:nvSpPr>
            <p:cNvPr id="142" name="Google Shape;142;p5"/>
            <p:cNvSpPr/>
            <p:nvPr/>
          </p:nvSpPr>
          <p:spPr>
            <a:xfrm>
              <a:off x="0" y="2175669"/>
              <a:ext cx="2103120" cy="21756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txBox="1"/>
            <p:nvPr/>
          </p:nvSpPr>
          <p:spPr>
            <a:xfrm>
              <a:off x="0" y="2175669"/>
              <a:ext cx="2103120" cy="2175669"/>
            </a:xfrm>
            <a:prstGeom prst="rect">
              <a:avLst/>
            </a:prstGeom>
            <a:noFill/>
            <a:ln>
              <a:noFill/>
            </a:ln>
          </p:spPr>
          <p:txBody>
            <a:bodyPr anchorCtr="0" anchor="t" bIns="102850" lIns="102850" spcFirstLastPara="1" rIns="102850" wrap="square" tIns="102850">
              <a:noAutofit/>
            </a:bodyPr>
            <a:lstStyle/>
            <a:p>
              <a:pPr indent="0" lvl="0" marL="0" marR="0" rtl="0" algn="l">
                <a:lnSpc>
                  <a:spcPct val="9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Participants</a:t>
              </a:r>
              <a:endParaRPr/>
            </a:p>
          </p:txBody>
        </p:sp>
        <p:sp>
          <p:nvSpPr>
            <p:cNvPr id="144" name="Google Shape;144;p5"/>
            <p:cNvSpPr/>
            <p:nvPr/>
          </p:nvSpPr>
          <p:spPr>
            <a:xfrm>
              <a:off x="2260854" y="2226236"/>
              <a:ext cx="8254746" cy="101134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txBox="1"/>
            <p:nvPr/>
          </p:nvSpPr>
          <p:spPr>
            <a:xfrm>
              <a:off x="2260854" y="2226236"/>
              <a:ext cx="8254746" cy="1011346"/>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Population: 1164 women infected with HIV and free of clinical AIDS at study start.</a:t>
              </a:r>
              <a:endParaRPr/>
            </a:p>
          </p:txBody>
        </p:sp>
        <p:cxnSp>
          <p:nvCxnSpPr>
            <p:cNvPr id="146" name="Google Shape;146;p5"/>
            <p:cNvCxnSpPr/>
            <p:nvPr/>
          </p:nvCxnSpPr>
          <p:spPr>
            <a:xfrm>
              <a:off x="2103120" y="3237582"/>
              <a:ext cx="8412480" cy="0"/>
            </a:xfrm>
            <a:prstGeom prst="straightConnector1">
              <a:avLst/>
            </a:prstGeom>
            <a:solidFill>
              <a:srgbClr val="126082"/>
            </a:solidFill>
            <a:ln cap="flat" cmpd="sng" w="25400">
              <a:solidFill>
                <a:srgbClr val="BAC4CC"/>
              </a:solidFill>
              <a:prstDash val="solid"/>
              <a:round/>
              <a:headEnd len="sm" w="sm" type="none"/>
              <a:tailEnd len="sm" w="sm" type="none"/>
            </a:ln>
          </p:spPr>
        </p:cxnSp>
        <p:sp>
          <p:nvSpPr>
            <p:cNvPr id="147" name="Google Shape;147;p5"/>
            <p:cNvSpPr/>
            <p:nvPr/>
          </p:nvSpPr>
          <p:spPr>
            <a:xfrm>
              <a:off x="2260854" y="3288149"/>
              <a:ext cx="8254746" cy="101134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txBox="1"/>
            <p:nvPr/>
          </p:nvSpPr>
          <p:spPr>
            <a:xfrm>
              <a:off x="2260854" y="3288149"/>
              <a:ext cx="8254746" cy="1011346"/>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Criteria: Participants were alive when protease inhibitors became available and had data available for follow-up.</a:t>
              </a:r>
              <a:endParaRPr/>
            </a:p>
          </p:txBody>
        </p:sp>
        <p:cxnSp>
          <p:nvCxnSpPr>
            <p:cNvPr id="149" name="Google Shape;149;p5"/>
            <p:cNvCxnSpPr/>
            <p:nvPr/>
          </p:nvCxnSpPr>
          <p:spPr>
            <a:xfrm>
              <a:off x="2103120" y="4299495"/>
              <a:ext cx="8412480" cy="0"/>
            </a:xfrm>
            <a:prstGeom prst="straightConnector1">
              <a:avLst/>
            </a:prstGeom>
            <a:solidFill>
              <a:srgbClr val="126082"/>
            </a:solidFill>
            <a:ln cap="flat" cmpd="sng" w="25400">
              <a:solidFill>
                <a:srgbClr val="BAC4CC"/>
              </a:solidFill>
              <a:prstDash val="solid"/>
              <a:round/>
              <a:headEnd len="sm" w="sm" type="none"/>
              <a:tailEnd len="sm" w="sm" type="none"/>
            </a:ln>
          </p:spPr>
        </p:cxnSp>
      </p:grpSp>
      <p:sp>
        <p:nvSpPr>
          <p:cNvPr id="150" name="Google Shape;150;p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6"/>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56" name="Google Shape;156;p6"/>
          <p:cNvGrpSpPr/>
          <p:nvPr/>
        </p:nvGrpSpPr>
        <p:grpSpPr>
          <a:xfrm>
            <a:off x="74300" y="2385102"/>
            <a:ext cx="574091" cy="2087796"/>
            <a:chOff x="209668" y="2857422"/>
            <a:chExt cx="463662" cy="2087796"/>
          </a:xfrm>
        </p:grpSpPr>
        <p:sp>
          <p:nvSpPr>
            <p:cNvPr id="157" name="Google Shape;157;p6"/>
            <p:cNvSpPr/>
            <p:nvPr/>
          </p:nvSpPr>
          <p:spPr>
            <a:xfrm rot="10800000">
              <a:off x="423947" y="2857422"/>
              <a:ext cx="249383" cy="208779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8" name="Google Shape;158;p6"/>
            <p:cNvCxnSpPr/>
            <p:nvPr/>
          </p:nvCxnSpPr>
          <p:spPr>
            <a:xfrm flipH="1">
              <a:off x="209668" y="2857423"/>
              <a:ext cx="1" cy="2087795"/>
            </a:xfrm>
            <a:prstGeom prst="straightConnector1">
              <a:avLst/>
            </a:prstGeom>
            <a:noFill/>
            <a:ln cap="flat" cmpd="sng" w="177800">
              <a:solidFill>
                <a:schemeClr val="accent4"/>
              </a:solidFill>
              <a:prstDash val="solid"/>
              <a:round/>
              <a:headEnd len="sm" w="sm" type="none"/>
              <a:tailEnd len="sm" w="sm" type="none"/>
            </a:ln>
          </p:spPr>
        </p:cxnSp>
      </p:grpSp>
      <p:sp>
        <p:nvSpPr>
          <p:cNvPr id="159" name="Google Shape;159;p6"/>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 name="Google Shape;160;p6"/>
          <p:cNvSpPr/>
          <p:nvPr/>
        </p:nvSpPr>
        <p:spPr>
          <a:xfrm>
            <a:off x="579528" y="631767"/>
            <a:ext cx="11111729" cy="5752404"/>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6"/>
          <p:cNvSpPr txBox="1"/>
          <p:nvPr>
            <p:ph type="title"/>
          </p:nvPr>
        </p:nvSpPr>
        <p:spPr>
          <a:xfrm>
            <a:off x="1153618" y="1239927"/>
            <a:ext cx="4008586" cy="46805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sz="5200">
                <a:latin typeface="Arial"/>
                <a:ea typeface="Arial"/>
                <a:cs typeface="Arial"/>
                <a:sym typeface="Arial"/>
              </a:rPr>
              <a:t>WIHS </a:t>
            </a:r>
            <a:br>
              <a:rPr lang="en-US" sz="5200">
                <a:latin typeface="Arial"/>
                <a:ea typeface="Arial"/>
                <a:cs typeface="Arial"/>
                <a:sym typeface="Arial"/>
              </a:rPr>
            </a:br>
            <a:r>
              <a:rPr lang="en-US" sz="5200">
                <a:latin typeface="Arial"/>
                <a:ea typeface="Arial"/>
                <a:cs typeface="Arial"/>
                <a:sym typeface="Arial"/>
              </a:rPr>
              <a:t>Data set</a:t>
            </a:r>
            <a:endParaRPr/>
          </a:p>
        </p:txBody>
      </p:sp>
      <p:sp>
        <p:nvSpPr>
          <p:cNvPr id="162" name="Google Shape;162;p6"/>
          <p:cNvSpPr txBox="1"/>
          <p:nvPr>
            <p:ph idx="1" type="body"/>
          </p:nvPr>
        </p:nvSpPr>
        <p:spPr>
          <a:xfrm>
            <a:off x="4351150" y="1088402"/>
            <a:ext cx="7002600" cy="468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sz="2000"/>
              <a:t>Key Variables</a:t>
            </a:r>
            <a:endParaRPr/>
          </a:p>
          <a:p>
            <a:pPr indent="-342900" lvl="0" marL="342900" rtl="0" algn="l">
              <a:lnSpc>
                <a:spcPct val="90000"/>
              </a:lnSpc>
              <a:spcBef>
                <a:spcPts val="600"/>
              </a:spcBef>
              <a:spcAft>
                <a:spcPts val="0"/>
              </a:spcAft>
              <a:buSzPts val="1100"/>
              <a:buChar char="•"/>
            </a:pPr>
            <a:r>
              <a:rPr b="1" lang="en-US" sz="2000"/>
              <a:t>ageatfda</a:t>
            </a:r>
            <a:r>
              <a:rPr lang="en-US" sz="2000"/>
              <a:t>: Age at the time of FDA approval of saquinavir mesylate.</a:t>
            </a:r>
            <a:endParaRPr/>
          </a:p>
          <a:p>
            <a:pPr indent="-342900" lvl="0" marL="342900" rtl="0" algn="l">
              <a:lnSpc>
                <a:spcPct val="90000"/>
              </a:lnSpc>
              <a:spcBef>
                <a:spcPts val="600"/>
              </a:spcBef>
              <a:spcAft>
                <a:spcPts val="0"/>
              </a:spcAft>
              <a:buSzPts val="1100"/>
              <a:buChar char="•"/>
            </a:pPr>
            <a:r>
              <a:rPr b="1" lang="en-US" sz="2000"/>
              <a:t>black</a:t>
            </a:r>
            <a:r>
              <a:rPr lang="en-US" sz="2000"/>
              <a:t>: African-American status.</a:t>
            </a:r>
            <a:endParaRPr/>
          </a:p>
          <a:p>
            <a:pPr indent="-342900" lvl="0" marL="342900" rtl="0" algn="l">
              <a:lnSpc>
                <a:spcPct val="90000"/>
              </a:lnSpc>
              <a:spcBef>
                <a:spcPts val="600"/>
              </a:spcBef>
              <a:spcAft>
                <a:spcPts val="0"/>
              </a:spcAft>
              <a:buSzPts val="1100"/>
              <a:buChar char="•"/>
            </a:pPr>
            <a:r>
              <a:rPr b="1" lang="en-US" sz="2000"/>
              <a:t>idu</a:t>
            </a:r>
            <a:r>
              <a:rPr lang="en-US" sz="2000"/>
              <a:t>: History of Injection Drug Use at enrollment.</a:t>
            </a:r>
            <a:endParaRPr/>
          </a:p>
          <a:p>
            <a:pPr indent="-342900" lvl="0" marL="342900" rtl="0" algn="l">
              <a:lnSpc>
                <a:spcPct val="90000"/>
              </a:lnSpc>
              <a:spcBef>
                <a:spcPts val="600"/>
              </a:spcBef>
              <a:spcAft>
                <a:spcPts val="0"/>
              </a:spcAft>
              <a:buSzPts val="1100"/>
              <a:buChar char="•"/>
            </a:pPr>
            <a:r>
              <a:rPr b="1" lang="en-US" sz="2000"/>
              <a:t>cd</a:t>
            </a:r>
            <a:r>
              <a:rPr b="1" lang="en-US" sz="2000"/>
              <a:t>4nadir</a:t>
            </a:r>
            <a:r>
              <a:rPr lang="en-US" sz="2000"/>
              <a:t>: Lowest CD4 count prior to baseline (per 100 cells/μl).</a:t>
            </a:r>
            <a:endParaRPr/>
          </a:p>
          <a:p>
            <a:pPr indent="0" lvl="0" marL="0" rtl="0" algn="l">
              <a:lnSpc>
                <a:spcPct val="90000"/>
              </a:lnSpc>
              <a:spcBef>
                <a:spcPts val="600"/>
              </a:spcBef>
              <a:spcAft>
                <a:spcPts val="0"/>
              </a:spcAft>
              <a:buSzPts val="1800"/>
              <a:buNone/>
            </a:pPr>
            <a:r>
              <a:t/>
            </a:r>
            <a:endParaRPr sz="2000"/>
          </a:p>
          <a:p>
            <a:pPr indent="0" lvl="0" marL="0" rtl="0" algn="l">
              <a:lnSpc>
                <a:spcPct val="90000"/>
              </a:lnSpc>
              <a:spcBef>
                <a:spcPts val="600"/>
              </a:spcBef>
              <a:spcAft>
                <a:spcPts val="0"/>
              </a:spcAft>
              <a:buClr>
                <a:schemeClr val="dk1"/>
              </a:buClr>
              <a:buSzPts val="1100"/>
              <a:buFont typeface="Arial"/>
              <a:buNone/>
            </a:pPr>
            <a:r>
              <a:rPr lang="en-US" sz="2000"/>
              <a:t>Follow-up and Censoring</a:t>
            </a:r>
            <a:endParaRPr/>
          </a:p>
          <a:p>
            <a:pPr indent="-342900" lvl="0" marL="342900" rtl="0" algn="l">
              <a:lnSpc>
                <a:spcPct val="90000"/>
              </a:lnSpc>
              <a:spcBef>
                <a:spcPts val="600"/>
              </a:spcBef>
              <a:spcAft>
                <a:spcPts val="0"/>
              </a:spcAft>
              <a:buSzPts val="1100"/>
              <a:buChar char="•"/>
            </a:pPr>
            <a:r>
              <a:rPr lang="en-US" sz="2000"/>
              <a:t>Follow-up ended at treatment initiation, AIDS diagnosis, death, or in September 2006.</a:t>
            </a:r>
            <a:endParaRPr/>
          </a:p>
          <a:p>
            <a:pPr indent="-342900" lvl="0" marL="342900" rtl="0" algn="l">
              <a:lnSpc>
                <a:spcPct val="90000"/>
              </a:lnSpc>
              <a:spcBef>
                <a:spcPts val="600"/>
              </a:spcBef>
              <a:spcAft>
                <a:spcPts val="0"/>
              </a:spcAft>
              <a:buSzPts val="1100"/>
              <a:buChar char="•"/>
            </a:pPr>
            <a:r>
              <a:rPr lang="en-US" sz="2000"/>
              <a:t>Censoring status indicated for participants without the event.</a:t>
            </a:r>
            <a:endParaRPr/>
          </a:p>
          <a:p>
            <a:pPr indent="0" lvl="0" marL="0" rtl="0" algn="l">
              <a:lnSpc>
                <a:spcPct val="90000"/>
              </a:lnSpc>
              <a:spcBef>
                <a:spcPts val="600"/>
              </a:spcBef>
              <a:spcAft>
                <a:spcPts val="600"/>
              </a:spcAft>
              <a:buSzPts val="1800"/>
              <a:buNone/>
            </a:pPr>
            <a:r>
              <a:t/>
            </a:r>
            <a:endParaRPr sz="1700"/>
          </a:p>
        </p:txBody>
      </p:sp>
      <p:sp>
        <p:nvSpPr>
          <p:cNvPr id="163" name="Google Shape;163;p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7"/>
          <p:cNvSpPr txBox="1"/>
          <p:nvPr>
            <p:ph type="title"/>
          </p:nvPr>
        </p:nvSpPr>
        <p:spPr>
          <a:xfrm>
            <a:off x="1364809" y="853511"/>
            <a:ext cx="9462382" cy="72371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None/>
            </a:pPr>
            <a:r>
              <a:rPr lang="en-US" sz="4000">
                <a:solidFill>
                  <a:schemeClr val="dk1"/>
                </a:solidFill>
                <a:latin typeface="Arial"/>
                <a:ea typeface="Arial"/>
                <a:cs typeface="Arial"/>
                <a:sym typeface="Arial"/>
              </a:rPr>
              <a:t>Summary Statistics</a:t>
            </a:r>
            <a:endParaRPr/>
          </a:p>
        </p:txBody>
      </p:sp>
      <p:sp>
        <p:nvSpPr>
          <p:cNvPr id="170" name="Google Shape;170;p7"/>
          <p:cNvSpPr/>
          <p:nvPr/>
        </p:nvSpPr>
        <p:spPr>
          <a:xfrm>
            <a:off x="3807702" y="1733454"/>
            <a:ext cx="4572000" cy="18288"/>
          </a:xfrm>
          <a:custGeom>
            <a:rect b="b" l="l" r="r" t="t"/>
            <a:pathLst>
              <a:path extrusionOk="0" fill="none" h="18288" w="457200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extrusionOk="0" h="18288" w="457200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71" name="Google Shape;171;p7"/>
          <p:cNvPicPr preferRelativeResize="0"/>
          <p:nvPr/>
        </p:nvPicPr>
        <p:blipFill rotWithShape="1">
          <a:blip r:embed="rId3">
            <a:alphaModFix/>
          </a:blip>
          <a:srcRect b="0" l="0" r="0" t="0"/>
          <a:stretch/>
        </p:blipFill>
        <p:spPr>
          <a:xfrm>
            <a:off x="879268" y="2430732"/>
            <a:ext cx="10709910" cy="2249271"/>
          </a:xfrm>
          <a:prstGeom prst="rect">
            <a:avLst/>
          </a:prstGeom>
          <a:noFill/>
          <a:ln>
            <a:noFill/>
          </a:ln>
        </p:spPr>
      </p:pic>
      <p:sp>
        <p:nvSpPr>
          <p:cNvPr id="172" name="Google Shape;172;p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descr="Graph on document with pen" id="177" name="Google Shape;177;p9"/>
          <p:cNvPicPr preferRelativeResize="0"/>
          <p:nvPr/>
        </p:nvPicPr>
        <p:blipFill rotWithShape="1">
          <a:blip r:embed="rId3">
            <a:alphaModFix/>
          </a:blip>
          <a:srcRect b="14220" l="0" r="0" t="1509"/>
          <a:stretch/>
        </p:blipFill>
        <p:spPr>
          <a:xfrm>
            <a:off x="20" y="10"/>
            <a:ext cx="12191980" cy="6857990"/>
          </a:xfrm>
          <a:prstGeom prst="rect">
            <a:avLst/>
          </a:prstGeom>
          <a:noFill/>
          <a:ln>
            <a:noFill/>
          </a:ln>
        </p:spPr>
      </p:pic>
      <p:sp>
        <p:nvSpPr>
          <p:cNvPr id="178" name="Google Shape;178;p9"/>
          <p:cNvSpPr/>
          <p:nvPr/>
        </p:nvSpPr>
        <p:spPr>
          <a:xfrm>
            <a:off x="1683934" y="1860919"/>
            <a:ext cx="4975280" cy="31086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9"/>
          <p:cNvSpPr txBox="1"/>
          <p:nvPr>
            <p:ph type="title"/>
          </p:nvPr>
        </p:nvSpPr>
        <p:spPr>
          <a:xfrm>
            <a:off x="2090528" y="2299176"/>
            <a:ext cx="4131368" cy="15711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n-US" sz="3600">
                <a:solidFill>
                  <a:schemeClr val="dk1"/>
                </a:solidFill>
                <a:latin typeface="Arial"/>
                <a:ea typeface="Arial"/>
                <a:cs typeface="Arial"/>
                <a:sym typeface="Arial"/>
              </a:rPr>
              <a:t>Exploratory Data Analysis </a:t>
            </a:r>
            <a:endParaRPr/>
          </a:p>
        </p:txBody>
      </p:sp>
      <p:cxnSp>
        <p:nvCxnSpPr>
          <p:cNvPr id="180" name="Google Shape;180;p9"/>
          <p:cNvCxnSpPr/>
          <p:nvPr/>
        </p:nvCxnSpPr>
        <p:spPr>
          <a:xfrm>
            <a:off x="2203170" y="4034776"/>
            <a:ext cx="736939" cy="0"/>
          </a:xfrm>
          <a:prstGeom prst="straightConnector1">
            <a:avLst/>
          </a:prstGeom>
          <a:noFill/>
          <a:ln cap="flat" cmpd="sng" w="57150">
            <a:solidFill>
              <a:schemeClr val="accent4"/>
            </a:solidFill>
            <a:prstDash val="solid"/>
            <a:round/>
            <a:headEnd len="sm" w="sm" type="none"/>
            <a:tailEnd len="sm" w="sm" type="none"/>
          </a:ln>
        </p:spPr>
      </p:cxnSp>
      <p:sp>
        <p:nvSpPr>
          <p:cNvPr id="181" name="Google Shape;181;p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d2ab3595fe_0_2"/>
          <p:cNvSpPr txBox="1"/>
          <p:nvPr>
            <p:ph type="title"/>
          </p:nvPr>
        </p:nvSpPr>
        <p:spPr>
          <a:xfrm>
            <a:off x="1278508" y="263338"/>
            <a:ext cx="3521100" cy="41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2000">
                <a:latin typeface="Arial"/>
                <a:ea typeface="Arial"/>
                <a:cs typeface="Arial"/>
                <a:sym typeface="Arial"/>
              </a:rPr>
              <a:t>Bar plot: count by black race</a:t>
            </a:r>
            <a:endParaRPr sz="2000">
              <a:latin typeface="Arial"/>
              <a:ea typeface="Arial"/>
              <a:cs typeface="Arial"/>
              <a:sym typeface="Arial"/>
            </a:endParaRPr>
          </a:p>
        </p:txBody>
      </p:sp>
      <p:pic>
        <p:nvPicPr>
          <p:cNvPr id="187" name="Google Shape;187;g2d2ab3595fe_0_2"/>
          <p:cNvPicPr preferRelativeResize="0"/>
          <p:nvPr/>
        </p:nvPicPr>
        <p:blipFill rotWithShape="1">
          <a:blip r:embed="rId3">
            <a:alphaModFix/>
          </a:blip>
          <a:srcRect b="0" l="0" r="0" t="0"/>
          <a:stretch/>
        </p:blipFill>
        <p:spPr>
          <a:xfrm>
            <a:off x="1278508" y="780178"/>
            <a:ext cx="3884382" cy="2441741"/>
          </a:xfrm>
          <a:prstGeom prst="rect">
            <a:avLst/>
          </a:prstGeom>
          <a:noFill/>
          <a:ln cap="flat" cmpd="sng" w="9525">
            <a:solidFill>
              <a:schemeClr val="dk1"/>
            </a:solidFill>
            <a:prstDash val="solid"/>
            <a:round/>
            <a:headEnd len="sm" w="sm" type="none"/>
            <a:tailEnd len="sm" w="sm" type="none"/>
          </a:ln>
        </p:spPr>
      </p:pic>
      <p:pic>
        <p:nvPicPr>
          <p:cNvPr id="188" name="Google Shape;188;g2d2ab3595fe_0_2"/>
          <p:cNvPicPr preferRelativeResize="0"/>
          <p:nvPr/>
        </p:nvPicPr>
        <p:blipFill rotWithShape="1">
          <a:blip r:embed="rId4">
            <a:alphaModFix/>
          </a:blip>
          <a:srcRect b="0" l="0" r="0" t="0"/>
          <a:stretch/>
        </p:blipFill>
        <p:spPr>
          <a:xfrm>
            <a:off x="6209415" y="742374"/>
            <a:ext cx="4288160" cy="2479546"/>
          </a:xfrm>
          <a:prstGeom prst="rect">
            <a:avLst/>
          </a:prstGeom>
          <a:noFill/>
          <a:ln cap="flat" cmpd="sng" w="9525">
            <a:solidFill>
              <a:schemeClr val="dk1"/>
            </a:solidFill>
            <a:prstDash val="solid"/>
            <a:round/>
            <a:headEnd len="sm" w="sm" type="none"/>
            <a:tailEnd len="sm" w="sm" type="none"/>
          </a:ln>
        </p:spPr>
      </p:pic>
      <p:sp>
        <p:nvSpPr>
          <p:cNvPr id="189" name="Google Shape;189;g2d2ab3595fe_0_2"/>
          <p:cNvSpPr txBox="1"/>
          <p:nvPr>
            <p:ph type="title"/>
          </p:nvPr>
        </p:nvSpPr>
        <p:spPr>
          <a:xfrm>
            <a:off x="6976474" y="263338"/>
            <a:ext cx="3521100" cy="41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2000">
                <a:latin typeface="Arial"/>
                <a:ea typeface="Arial"/>
                <a:cs typeface="Arial"/>
                <a:sym typeface="Arial"/>
              </a:rPr>
              <a:t>Bar plot: count by ‘status’</a:t>
            </a:r>
            <a:endParaRPr sz="2000">
              <a:latin typeface="Arial"/>
              <a:ea typeface="Arial"/>
              <a:cs typeface="Arial"/>
              <a:sym typeface="Arial"/>
            </a:endParaRPr>
          </a:p>
        </p:txBody>
      </p:sp>
      <p:pic>
        <p:nvPicPr>
          <p:cNvPr id="190" name="Google Shape;190;g2d2ab3595fe_0_2"/>
          <p:cNvPicPr preferRelativeResize="0"/>
          <p:nvPr/>
        </p:nvPicPr>
        <p:blipFill rotWithShape="1">
          <a:blip r:embed="rId5">
            <a:alphaModFix/>
          </a:blip>
          <a:srcRect b="0" l="0" r="0" t="0"/>
          <a:stretch/>
        </p:blipFill>
        <p:spPr>
          <a:xfrm>
            <a:off x="3613298" y="3734295"/>
            <a:ext cx="4965404" cy="2830736"/>
          </a:xfrm>
          <a:prstGeom prst="rect">
            <a:avLst/>
          </a:prstGeom>
          <a:noFill/>
          <a:ln cap="flat" cmpd="sng" w="9525">
            <a:solidFill>
              <a:schemeClr val="dk1"/>
            </a:solidFill>
            <a:prstDash val="solid"/>
            <a:round/>
            <a:headEnd len="sm" w="sm" type="none"/>
            <a:tailEnd len="sm" w="sm" type="none"/>
          </a:ln>
        </p:spPr>
      </p:pic>
      <p:sp>
        <p:nvSpPr>
          <p:cNvPr id="191" name="Google Shape;191;g2d2ab3595fe_0_2"/>
          <p:cNvSpPr txBox="1"/>
          <p:nvPr/>
        </p:nvSpPr>
        <p:spPr>
          <a:xfrm>
            <a:off x="4679841" y="3327159"/>
            <a:ext cx="459326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Cd4 count distribution</a:t>
            </a:r>
            <a:endParaRPr/>
          </a:p>
        </p:txBody>
      </p:sp>
      <p:sp>
        <p:nvSpPr>
          <p:cNvPr id="192" name="Google Shape;192;g2d2ab3595fe_0_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d9c08c180e_0_0"/>
          <p:cNvSpPr txBox="1"/>
          <p:nvPr>
            <p:ph type="title"/>
          </p:nvPr>
        </p:nvSpPr>
        <p:spPr>
          <a:xfrm>
            <a:off x="1064947" y="899202"/>
            <a:ext cx="3620700" cy="66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2000">
                <a:latin typeface="Arial"/>
                <a:ea typeface="Arial"/>
                <a:cs typeface="Arial"/>
                <a:sym typeface="Arial"/>
              </a:rPr>
              <a:t>Bar plot: count by age_groups</a:t>
            </a:r>
            <a:endParaRPr sz="2000">
              <a:latin typeface="Arial"/>
              <a:ea typeface="Arial"/>
              <a:cs typeface="Arial"/>
              <a:sym typeface="Arial"/>
            </a:endParaRPr>
          </a:p>
        </p:txBody>
      </p:sp>
      <p:pic>
        <p:nvPicPr>
          <p:cNvPr id="198" name="Google Shape;198;g2d9c08c180e_0_0"/>
          <p:cNvPicPr preferRelativeResize="0"/>
          <p:nvPr/>
        </p:nvPicPr>
        <p:blipFill rotWithShape="1">
          <a:blip r:embed="rId3">
            <a:alphaModFix/>
          </a:blip>
          <a:srcRect b="0" l="0" r="0" t="0"/>
          <a:stretch/>
        </p:blipFill>
        <p:spPr>
          <a:xfrm>
            <a:off x="548208" y="2120525"/>
            <a:ext cx="4441525" cy="2616950"/>
          </a:xfrm>
          <a:prstGeom prst="rect">
            <a:avLst/>
          </a:prstGeom>
          <a:noFill/>
          <a:ln cap="flat" cmpd="sng" w="9525">
            <a:solidFill>
              <a:schemeClr val="dk1"/>
            </a:solidFill>
            <a:prstDash val="solid"/>
            <a:round/>
            <a:headEnd len="sm" w="sm" type="none"/>
            <a:tailEnd len="sm" w="sm" type="none"/>
          </a:ln>
        </p:spPr>
      </p:pic>
      <p:pic>
        <p:nvPicPr>
          <p:cNvPr id="199" name="Google Shape;199;g2d9c08c180e_0_0"/>
          <p:cNvPicPr preferRelativeResize="0"/>
          <p:nvPr/>
        </p:nvPicPr>
        <p:blipFill rotWithShape="1">
          <a:blip r:embed="rId4">
            <a:alphaModFix/>
          </a:blip>
          <a:srcRect b="0" l="0" r="0" t="0"/>
          <a:stretch/>
        </p:blipFill>
        <p:spPr>
          <a:xfrm>
            <a:off x="5369441" y="1648150"/>
            <a:ext cx="6698512" cy="4307570"/>
          </a:xfrm>
          <a:prstGeom prst="rect">
            <a:avLst/>
          </a:prstGeom>
          <a:noFill/>
          <a:ln cap="flat" cmpd="sng" w="9525">
            <a:solidFill>
              <a:schemeClr val="dk1"/>
            </a:solidFill>
            <a:prstDash val="solid"/>
            <a:round/>
            <a:headEnd len="sm" w="sm" type="none"/>
            <a:tailEnd len="sm" w="sm" type="none"/>
          </a:ln>
        </p:spPr>
      </p:pic>
      <p:sp>
        <p:nvSpPr>
          <p:cNvPr id="200" name="Google Shape;200;g2d9c08c180e_0_0"/>
          <p:cNvSpPr txBox="1"/>
          <p:nvPr>
            <p:ph type="title"/>
          </p:nvPr>
        </p:nvSpPr>
        <p:spPr>
          <a:xfrm>
            <a:off x="6029062" y="902280"/>
            <a:ext cx="5012700" cy="66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2000">
                <a:latin typeface="Arial"/>
                <a:ea typeface="Arial"/>
                <a:cs typeface="Arial"/>
                <a:sym typeface="Arial"/>
              </a:rPr>
              <a:t>Bar plot: count of age_groups by RACE</a:t>
            </a:r>
            <a:endParaRPr sz="2000">
              <a:latin typeface="Arial"/>
              <a:ea typeface="Arial"/>
              <a:cs typeface="Arial"/>
              <a:sym typeface="Arial"/>
            </a:endParaRPr>
          </a:p>
        </p:txBody>
      </p:sp>
      <p:sp>
        <p:nvSpPr>
          <p:cNvPr id="201" name="Google Shape;201;g2d9c08c180e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2024-05-05T21:57:31Z</dcterms:created>
  <dc:creator>Sandani Kumanayake</dc:creator>
</cp:coreProperties>
</file>